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7"/>
  </p:notesMasterIdLst>
  <p:handoutMasterIdLst>
    <p:handoutMasterId r:id="rId78"/>
  </p:handoutMasterIdLst>
  <p:sldIdLst>
    <p:sldId id="330" r:id="rId2"/>
    <p:sldId id="411" r:id="rId3"/>
    <p:sldId id="412" r:id="rId4"/>
    <p:sldId id="413" r:id="rId5"/>
    <p:sldId id="468" r:id="rId6"/>
    <p:sldId id="414" r:id="rId7"/>
    <p:sldId id="499" r:id="rId8"/>
    <p:sldId id="415" r:id="rId9"/>
    <p:sldId id="416" r:id="rId10"/>
    <p:sldId id="417" r:id="rId11"/>
    <p:sldId id="419" r:id="rId12"/>
    <p:sldId id="469" r:id="rId13"/>
    <p:sldId id="421" r:id="rId14"/>
    <p:sldId id="422" r:id="rId15"/>
    <p:sldId id="423" r:id="rId16"/>
    <p:sldId id="500" r:id="rId17"/>
    <p:sldId id="501" r:id="rId18"/>
    <p:sldId id="426" r:id="rId19"/>
    <p:sldId id="428" r:id="rId20"/>
    <p:sldId id="429" r:id="rId21"/>
    <p:sldId id="431" r:id="rId22"/>
    <p:sldId id="430" r:id="rId23"/>
    <p:sldId id="432" r:id="rId24"/>
    <p:sldId id="478" r:id="rId25"/>
    <p:sldId id="434" r:id="rId26"/>
    <p:sldId id="471" r:id="rId27"/>
    <p:sldId id="502" r:id="rId28"/>
    <p:sldId id="435" r:id="rId29"/>
    <p:sldId id="436" r:id="rId30"/>
    <p:sldId id="437" r:id="rId31"/>
    <p:sldId id="516" r:id="rId32"/>
    <p:sldId id="503" r:id="rId33"/>
    <p:sldId id="490" r:id="rId34"/>
    <p:sldId id="526" r:id="rId35"/>
    <p:sldId id="491" r:id="rId36"/>
    <p:sldId id="492" r:id="rId37"/>
    <p:sldId id="521" r:id="rId38"/>
    <p:sldId id="522" r:id="rId39"/>
    <p:sldId id="523" r:id="rId40"/>
    <p:sldId id="524" r:id="rId41"/>
    <p:sldId id="525" r:id="rId42"/>
    <p:sldId id="479" r:id="rId43"/>
    <p:sldId id="473" r:id="rId44"/>
    <p:sldId id="476" r:id="rId45"/>
    <p:sldId id="445" r:id="rId46"/>
    <p:sldId id="446" r:id="rId47"/>
    <p:sldId id="447" r:id="rId48"/>
    <p:sldId id="448" r:id="rId49"/>
    <p:sldId id="518" r:id="rId50"/>
    <p:sldId id="520" r:id="rId51"/>
    <p:sldId id="451" r:id="rId52"/>
    <p:sldId id="496" r:id="rId53"/>
    <p:sldId id="497" r:id="rId54"/>
    <p:sldId id="498" r:id="rId55"/>
    <p:sldId id="455" r:id="rId56"/>
    <p:sldId id="507" r:id="rId57"/>
    <p:sldId id="508" r:id="rId58"/>
    <p:sldId id="509" r:id="rId59"/>
    <p:sldId id="510" r:id="rId60"/>
    <p:sldId id="457" r:id="rId61"/>
    <p:sldId id="511" r:id="rId62"/>
    <p:sldId id="512" r:id="rId63"/>
    <p:sldId id="513" r:id="rId64"/>
    <p:sldId id="458" r:id="rId65"/>
    <p:sldId id="459" r:id="rId66"/>
    <p:sldId id="460" r:id="rId67"/>
    <p:sldId id="461" r:id="rId68"/>
    <p:sldId id="514" r:id="rId69"/>
    <p:sldId id="462" r:id="rId70"/>
    <p:sldId id="477" r:id="rId71"/>
    <p:sldId id="463" r:id="rId72"/>
    <p:sldId id="467" r:id="rId73"/>
    <p:sldId id="515" r:id="rId74"/>
    <p:sldId id="488" r:id="rId75"/>
    <p:sldId id="517" r:id="rId76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0" autoAdjust="0"/>
    <p:restoredTop sz="94635"/>
  </p:normalViewPr>
  <p:slideViewPr>
    <p:cSldViewPr snapToGrid="0">
      <p:cViewPr varScale="1">
        <p:scale>
          <a:sx n="75" d="100"/>
          <a:sy n="75" d="100"/>
        </p:scale>
        <p:origin x="974" y="34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905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2612CE7-EF94-4293-9356-A0763F4E73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DCEB876-7853-4EC8-86DE-2233D519A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9AB2CB0-7084-4003-8F6F-84F247F5E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808F682-D9AD-4570-A2CA-1F45861E4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D975521-C031-44A8-80BF-39B38B75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A3DECD5-2795-49AC-8BF6-9DFEFF41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BB1EDE5-9E4C-42E1-B87C-545C7237B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24A6F99-D8AD-44C9-8834-3BFC2627F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A783162-EACC-46A4-B314-BFAA15B5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19DD103-275F-46A0-BEB3-576DC18D6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FCFEC24-8D51-4AAB-8657-81C987750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FAB513B-E127-4650-9171-574B0AF72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40D38BF-69C0-4827-8412-7858C3DF17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4858F79-C01D-482F-8DDE-C80780DD0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EC96916-1BAE-4A4E-BF94-2604763DB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FEBB5C8-282F-4906-80B9-C81D70161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7605DEB-C81B-41F2-ABA8-D21CD717F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20811E7-D32E-4B74-9C5E-4F2EBBA71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ADFF460-F732-4F8E-9BEC-BDC62B69C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427A0BF-8535-41FD-9918-F0C0C2585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0DF96DF-3F74-4EB3-AA2E-7D949497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2557FD8-EB60-4E74-935E-C71DFE670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97FF49F-1D45-469B-875E-F2DC1DDA4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06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36C03FFC-61A1-4E2B-BB58-CEF8239A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1C4ACA0-7908-4D31-AF21-00AD91730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4A77185-263F-40EF-B517-050039163E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3895C72-BFF8-4918-95C2-8FFB7A879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99F2A1A-F415-4861-9317-8DF50F438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8EDBADE-A031-473C-85B2-8404A682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03A7F482-09C8-4234-BA8B-E06C78451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97F5174-3BAF-4B1B-846E-3DB7430B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6F678B6-0AFA-4070-84E8-E0DDD2DCB2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607DE2B4-6350-4A16-8897-F8F2804C1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8301404-D876-4FA9-9859-EB43354FA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B83674B-F150-4C3E-831A-26B553169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34F8BBD9-185E-425D-9763-2A1219F95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11B4F24-2CE2-4D89-BDF4-88019FD32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3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8239251B-FC33-4D40-B148-0129E1B72A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17AC1CC3-87E4-46BB-A172-67B5A6F5F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BCFB357-A457-418B-BC82-12A779287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AC72817-56C5-4C77-BF6F-D63723000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012D2EB-E5CC-432C-AA35-77EFC9F89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3456285-A128-4E7C-BB44-15A078AAE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012D2EB-E5CC-432C-AA35-77EFC9F89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3456285-A128-4E7C-BB44-15A078AAE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585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D856385-0064-4BB9-8988-568621472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889C8C6F-0009-4DC3-B43A-17955C7C8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B49629EB-AB81-479E-8FE7-E7DEFE8390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953B83-564C-41A0-B89B-0BB8D611B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99320A21-45B3-4D4F-B9F5-FC693444B4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284F21-9F1A-4F22-8037-297481AD2DC1}" type="slidenum">
              <a:rPr lang="en-US" altLang="en-US" smtClean="0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2803AA6F-012E-4DAD-92CC-4E7392256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5ACDDC3-7FDA-4C42-9ED7-C40439660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336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8A1752F3-9769-4F81-A848-54098A15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29CD1A-AE72-4F61-8821-1DA62212AA59}" type="slidenum">
              <a:rPr lang="en-US" altLang="en-US" smtClean="0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2831E14A-C331-4555-A8C3-1457C596F4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0ABAF6A-CE19-4868-B5E3-A38DB65BE4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3351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4D3C1504-DE2D-4887-8827-E09054DAE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BF11701-DA1F-421D-A56C-66611BA250E3}" type="slidenum">
              <a:rPr lang="en-US" altLang="en-US" smtClean="0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1F122118-23A7-4491-BF21-7CA9F458B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76BB2CE-B3E7-43A0-B4C8-E70E2791B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39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634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872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DE71AF2-BE40-466B-B1D6-529EC4391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163544B4-63EF-4C2F-8659-49A75C26F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730F164-3563-441D-A2BB-9ECF873C6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8081F0E-1362-4F6F-BE70-E88D6BFB0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66F45FA-B662-4E14-83BC-2CA84F5CF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67B2FD97-934F-4AF8-A525-6E87AD2A0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D492BA8-9072-4CF5-A54A-DE5E3CE45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3B894CE-C3E8-4116-9227-ABEEFBBE3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4C8FA0E1-3EB3-4E2B-963D-980FCF3F4D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3C93D2C-31D7-493E-84F1-0B33AC4A1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10BBC64-6D22-40D9-8A39-A922F2B55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EFA5C88-3591-4F38-8DE2-ED780B85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E794A5A-A3D6-4F4A-AC5D-7848682BF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1B19849-C4BE-437E-8FA6-62C406FD6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451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673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7B3A5B9D-7073-4B04-815D-4C28F8C629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BC76B9EF-EFF6-4934-98D1-D26E322C1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BD35E56-DD67-4ECB-BD37-13A2B5AEE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671B6D1F-21BA-45DA-B276-24F324AE8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FB97593-0041-4772-A59B-E780BE22D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77EF500-B7A4-4BC7-84F3-DC9FCA5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2138AA6B-8B83-46B1-9A6E-00FA4154E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8F978D44-4AC2-455B-BA58-C9B7F48E1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E6962208-A29D-4A10-9198-5929731D8B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BDBB8E9B-EDCD-470E-8881-2446C34889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459F42AB-B2FE-430D-B9BB-6A59FD851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6AA9600B-65A8-48A0-AEBE-270116A2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9AF59525-78E1-4DD8-A170-40C6713E65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63C1A84E-D626-48F7-9E90-4ECA8C9E4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CB6525D0-C6FC-4582-B2A0-7ABC039688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866B3374-7828-4D2F-A3CB-4C44E319D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4346804A-C554-4977-937C-189AD5B0D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96DEE86A-65F8-40A4-9764-14144077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82C699AE-42EF-4ED2-8387-CB52FD55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07CC3844-787A-4A53-A206-0A1C33362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454A392F-FA1E-4AA5-9D5A-3DF2596D7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07B613B1-0A3B-4DB4-B957-B63CB6628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029FECB-27E2-4224-86B6-18EB5F828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9BD96AFF-203C-437E-94F6-276A8EF05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79B685D-D33A-4C9E-AEC1-D2DFA67D0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BCEEA52D-F721-4D9B-9317-6AD73159E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55D7E6C-E4BC-4E16-83B1-ED424A354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6D47F81-B4E3-449F-BAFA-037C2736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8FA0F68A-BCAA-45B1-A89C-BCD5C5E6EB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F71B20DB-2F60-43E4-8C82-8E3C6650E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21358D55-194B-4251-8EB7-586E9A80E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F661D109-31FD-4BA0-87F2-4B254366E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F8E2826C-ECE4-478F-AF2E-8187477427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7F1F8D25-5A9A-4DEE-8199-BF48C3B4B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D978D27-7A45-4707-9571-686345521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0F720247-6A7A-40C8-A560-7ACEAC13E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8C7272E3-D47D-40CB-9DDB-74FA84462C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71ACBF84-7E20-4056-909C-C5D64438B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D2202362-7471-46C7-9C31-E5A6027418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C33781B4-D103-424B-BE83-A42E8E9F7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937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7B5E80E3-DE26-4C90-BB22-EFECC9F001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8755AC8-C567-4E3B-A09C-40FA667B7B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6261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81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9F52C5D-9955-47A2-9EA6-38FEB66EF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218432-9C5A-4AD0-9E05-B7796597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42EA566-EA1E-431B-9110-DD679A87E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C1B7D9C-8A76-4C14-A850-8C9DC9F5D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991" y="1498102"/>
            <a:ext cx="5616122" cy="4417927"/>
          </a:xfrm>
        </p:spPr>
        <p:txBody>
          <a:bodyPr/>
          <a:lstStyle/>
          <a:p>
            <a:r>
              <a:rPr lang="en-US" altLang="en-US" sz="1700" dirty="0"/>
              <a:t>Process state – running, waiting, etc.</a:t>
            </a:r>
          </a:p>
          <a:p>
            <a:r>
              <a:rPr lang="en-US" altLang="en-US" sz="1700" dirty="0"/>
              <a:t>Program counter – location of instruction to next execute</a:t>
            </a:r>
          </a:p>
          <a:p>
            <a:r>
              <a:rPr lang="en-US" altLang="en-US" sz="1700" dirty="0"/>
              <a:t>CPU registers – contents of all process-centric registers</a:t>
            </a:r>
          </a:p>
          <a:p>
            <a:r>
              <a:rPr lang="en-US" altLang="en-US" sz="1700" dirty="0"/>
              <a:t>CPU scheduling information- priorities, scheduling queue pointers</a:t>
            </a:r>
          </a:p>
          <a:p>
            <a:r>
              <a:rPr lang="en-US" altLang="en-US" sz="1700" dirty="0"/>
              <a:t>Memory-management information – memory allocated to the process</a:t>
            </a:r>
          </a:p>
          <a:p>
            <a:r>
              <a:rPr lang="en-US" altLang="en-US" sz="1700" dirty="0"/>
              <a:t>Accounting information – CPU used, clock time elapsed since start, time limits</a:t>
            </a:r>
          </a:p>
          <a:p>
            <a:r>
              <a:rPr lang="en-US" altLang="en-US" sz="1700" dirty="0"/>
              <a:t>I/O status information – I/O devices allocated to process, list of open files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19650-4D5E-45C9-BCF6-B2C0554D33E2}"/>
              </a:ext>
            </a:extLst>
          </p:cNvPr>
          <p:cNvSpPr txBox="1"/>
          <p:nvPr/>
        </p:nvSpPr>
        <p:spPr>
          <a:xfrm>
            <a:off x="680589" y="1110345"/>
            <a:ext cx="80062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700" dirty="0"/>
              <a:t>Information associated with each process(also called </a:t>
            </a:r>
            <a:r>
              <a:rPr kumimoji="1" lang="en-US" altLang="en-US" sz="1700" b="1" dirty="0">
                <a:solidFill>
                  <a:srgbClr val="006699"/>
                </a:solidFill>
                <a:latin typeface="+mj-lt"/>
              </a:rPr>
              <a:t>task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sz="1700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sz="1700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sz="1700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8D9066D-6E62-480A-A448-F88C6FB24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159068"/>
            <a:ext cx="7383463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FE53719-71CB-4158-A535-768E646E4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1" y="1059091"/>
            <a:ext cx="7116536" cy="4013652"/>
          </a:xfrm>
        </p:spPr>
        <p:txBody>
          <a:bodyPr/>
          <a:lstStyle/>
          <a:p>
            <a:r>
              <a:rPr lang="en-US" altLang="en-US" dirty="0"/>
              <a:t>So far, process has a single thread of execution</a:t>
            </a:r>
          </a:p>
          <a:p>
            <a:r>
              <a:rPr lang="en-US" altLang="en-US" dirty="0"/>
              <a:t>Consider having multiple program counters per process</a:t>
            </a:r>
          </a:p>
          <a:p>
            <a:pPr lvl="1"/>
            <a:r>
              <a:rPr lang="en-US" altLang="en-US" dirty="0"/>
              <a:t>Multiple locations can execute at once</a:t>
            </a:r>
          </a:p>
          <a:p>
            <a:pPr lvl="2"/>
            <a:r>
              <a:rPr lang="en-US" altLang="en-US" dirty="0"/>
              <a:t>Multiple threads of control -&gt;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threads</a:t>
            </a:r>
          </a:p>
          <a:p>
            <a:r>
              <a:rPr lang="en-US" altLang="en-US" dirty="0"/>
              <a:t>Must then have storage for thread details, multiple program counters in PCB</a:t>
            </a:r>
          </a:p>
          <a:p>
            <a:r>
              <a:rPr lang="en-US" altLang="en-US" dirty="0"/>
              <a:t>Explore in detail in Chapter 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49B161E-EAED-4DCF-B609-D8AB274D0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8600"/>
            <a:ext cx="8005762" cy="576263"/>
          </a:xfrm>
        </p:spPr>
        <p:txBody>
          <a:bodyPr/>
          <a:lstStyle/>
          <a:p>
            <a:r>
              <a:rPr lang="en-US" altLang="en-US"/>
              <a:t>Process Representation in Linux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1363C44F-7AD0-4380-824D-C4E77F3B34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/>
              <a:t>Represented by the C structure </a:t>
            </a:r>
            <a:r>
              <a:rPr lang="en-US" altLang="en-US">
                <a:latin typeface="Courier New" panose="02070309020205020404" pitchFamily="49" charset="0"/>
              </a:rPr>
              <a:t>task_struct</a:t>
            </a:r>
          </a:p>
          <a:p>
            <a:pPr>
              <a:buFont typeface="Monotype Sorts" pitchFamily="-84" charset="2"/>
              <a:buNone/>
            </a:pP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pid t_pid; 			/* process identifier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long state; 			/* state of the process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unsigned int time_slice 	/* scheduling information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struct task_struct *parent;/*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>
                <a:latin typeface="Courier New" panose="02070309020205020404" pitchFamily="49" charset="0"/>
              </a:rPr>
              <a:t>s parent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list_head children; 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>
                <a:latin typeface="Courier New" panose="02070309020205020404" pitchFamily="49" charset="0"/>
              </a:rPr>
              <a:t>s children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files_struct *files;/* list of open files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mm_struct *mm; 	/* address space of this process */</a:t>
            </a:r>
            <a:endParaRPr lang="en-US" altLang="en-US" sz="1600">
              <a:latin typeface="Courier New" panose="02070309020205020404" pitchFamily="49" charset="0"/>
            </a:endParaRPr>
          </a:p>
        </p:txBody>
      </p:sp>
      <p:pic>
        <p:nvPicPr>
          <p:cNvPr id="26628" name="Picture 1">
            <a:extLst>
              <a:ext uri="{FF2B5EF4-FFF2-40B4-BE49-F238E27FC236}">
                <a16:creationId xmlns:a16="http://schemas.microsoft.com/office/drawing/2014/main" id="{93AD06B9-FDEF-4097-849B-AE5BDEF25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4075113"/>
            <a:ext cx="4578350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6D14E00-AC36-46B6-804B-3B1E61B7A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72132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D9E4484-1299-4947-B075-F0D9269BB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19417"/>
            <a:ext cx="6372542" cy="3869143"/>
          </a:xfrm>
        </p:spPr>
        <p:txBody>
          <a:bodyPr/>
          <a:lstStyle/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selects among available processes for next execution on CPU core</a:t>
            </a:r>
          </a:p>
          <a:p>
            <a:r>
              <a:rPr lang="en-US" altLang="en-US" dirty="0"/>
              <a:t>Goal -- Maximize CPU use, quickly switch processes onto CPU core</a:t>
            </a:r>
          </a:p>
          <a:p>
            <a:r>
              <a:rPr lang="en-US" altLang="en-US" dirty="0"/>
              <a:t>Maintains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processes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all processes residing in main memory, ready and waiting to execute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Wait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processes waiting for an event (i.e., I/O)</a:t>
            </a:r>
          </a:p>
          <a:p>
            <a:pPr lvl="1"/>
            <a:r>
              <a:rPr lang="en-US" altLang="en-US" dirty="0"/>
              <a:t>Processes migrate among the various queues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79FFB59-5D7F-4075-B911-2B593B517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25" y="349250"/>
            <a:ext cx="7591425" cy="457200"/>
          </a:xfrm>
        </p:spPr>
        <p:txBody>
          <a:bodyPr/>
          <a:lstStyle/>
          <a:p>
            <a:pPr eaLnBrk="1" hangingPunct="1"/>
            <a:r>
              <a:rPr lang="en-US" altLang="en-US"/>
              <a:t>Ready and Wait Queues</a:t>
            </a:r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BCBD9C55-CB2E-45AE-A528-0022312EC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863725"/>
            <a:ext cx="4897438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Representation of Process Scheduling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897063"/>
            <a:ext cx="522922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CPU Switch From Process to Process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:a16="http://schemas.microsoft.com/office/drawing/2014/main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42" y="979488"/>
            <a:ext cx="6853953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A </a:t>
            </a:r>
            <a:r>
              <a:rPr lang="en-US" altLang="en-US" sz="1900" b="1" dirty="0">
                <a:solidFill>
                  <a:srgbClr val="006699"/>
                </a:solidFill>
                <a:latin typeface="+mj-lt"/>
              </a:rPr>
              <a:t>context</a:t>
            </a:r>
            <a:r>
              <a:rPr kumimoji="0" lang="en-US" altLang="en-US" sz="1900" b="1" dirty="0">
                <a:latin typeface="Verdana" panose="020B0604030504040204" pitchFamily="34" charset="0"/>
              </a:rPr>
              <a:t> </a:t>
            </a:r>
            <a:r>
              <a:rPr lang="en-US" altLang="en-US" sz="1900" b="1" dirty="0">
                <a:solidFill>
                  <a:srgbClr val="006699"/>
                </a:solidFill>
                <a:latin typeface="+mj-lt"/>
              </a:rPr>
              <a:t>switch</a:t>
            </a:r>
            <a:r>
              <a:rPr kumimoji="0" lang="en-US" altLang="en-US" sz="1900" b="1" dirty="0">
                <a:latin typeface="Verdana" panose="020B0604030504040204" pitchFamily="34" charset="0"/>
              </a:rPr>
              <a:t> </a:t>
            </a:r>
            <a:r>
              <a:rPr kumimoji="0" lang="en-US" altLang="en-US" dirty="0">
                <a:latin typeface="Verdana" panose="020B0604030504040204" pitchFamily="34" charset="0"/>
              </a:rPr>
              <a:t>occurs when the CPU  switches from one process to another.</a:t>
            </a: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60" y="1857864"/>
            <a:ext cx="5090478" cy="41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69EF2C8-62D9-4AD3-A3DB-7E8B03141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538" y="23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Context Switch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FE77FD9-7213-4CFD-BE76-B9508F46F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6" y="1108075"/>
            <a:ext cx="7080884" cy="4378325"/>
          </a:xfrm>
        </p:spPr>
        <p:txBody>
          <a:bodyPr/>
          <a:lstStyle/>
          <a:p>
            <a:r>
              <a:rPr lang="en-US" altLang="en-US" dirty="0"/>
              <a:t>When CPU switches to another process, the system must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save the 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old process and load the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saved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the new process via a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switch</a:t>
            </a:r>
          </a:p>
          <a:p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a process represented in the PCB</a:t>
            </a:r>
          </a:p>
          <a:p>
            <a:r>
              <a:rPr lang="en-US" altLang="en-US" dirty="0"/>
              <a:t>Context-switch time is pure overhead; the system does no useful work while switching</a:t>
            </a:r>
          </a:p>
          <a:p>
            <a:pPr lvl="1"/>
            <a:r>
              <a:rPr lang="en-US" altLang="en-US" dirty="0"/>
              <a:t>The more complex the OS and the PCB </a:t>
            </a:r>
            <a:r>
              <a:rPr lang="en-US" altLang="en-US" dirty="0">
                <a:sym typeface="Wingdings" panose="05000000000000000000" pitchFamily="2" charset="2"/>
              </a:rPr>
              <a:t> the </a:t>
            </a:r>
            <a:r>
              <a:rPr lang="en-US" altLang="en-US" dirty="0"/>
              <a:t>longer the context switch</a:t>
            </a:r>
          </a:p>
          <a:p>
            <a:r>
              <a:rPr lang="en-US" altLang="en-US" dirty="0"/>
              <a:t>Time dependent on hardware support</a:t>
            </a:r>
          </a:p>
          <a:p>
            <a:pPr lvl="1"/>
            <a:r>
              <a:rPr lang="en-US" altLang="en-US" dirty="0"/>
              <a:t>Some hardware provides multiple sets of registers per CPU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multiple contexts loaded at once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1BBC0AC-B98E-4CA8-AAF2-66A00A4CE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150" y="11137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Multitasking in Mobile Systems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CFFB47D-06A3-4D85-B582-64A48F2C12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2363"/>
            <a:ext cx="7359650" cy="4448175"/>
          </a:xfrm>
        </p:spPr>
        <p:txBody>
          <a:bodyPr/>
          <a:lstStyle/>
          <a:p>
            <a:r>
              <a:rPr lang="en-US" altLang="en-US" dirty="0"/>
              <a:t>Some mobile systems (e.g., early version of iOS)  allow only one process to run, others suspended</a:t>
            </a:r>
          </a:p>
          <a:p>
            <a:r>
              <a:rPr lang="en-US" altLang="en-US" dirty="0"/>
              <a:t>Due to screen real estate, user interface limits iOS provides for a </a:t>
            </a:r>
          </a:p>
          <a:p>
            <a:pPr lvl="1"/>
            <a:r>
              <a:rPr lang="en-US" altLang="en-US" dirty="0"/>
              <a:t>Single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foreground</a:t>
            </a:r>
            <a:r>
              <a:rPr lang="en-US" altLang="en-US" dirty="0"/>
              <a:t> process- controlled via user interface</a:t>
            </a:r>
          </a:p>
          <a:p>
            <a:pPr lvl="1"/>
            <a:r>
              <a:rPr lang="en-US" altLang="en-US" dirty="0"/>
              <a:t>Multiple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background</a:t>
            </a:r>
            <a:r>
              <a:rPr lang="en-US" altLang="en-US" dirty="0"/>
              <a:t> processes– in memory, running, but not on the display, and with limits</a:t>
            </a:r>
          </a:p>
          <a:p>
            <a:pPr lvl="1"/>
            <a:r>
              <a:rPr lang="en-US" altLang="en-US" dirty="0"/>
              <a:t>Limits include single, short task, receiving notification of events, specific long-running tasks like audio playback</a:t>
            </a:r>
          </a:p>
          <a:p>
            <a:r>
              <a:rPr lang="en-US" altLang="en-US" dirty="0"/>
              <a:t>Android runs foreground and background, with fewer limits</a:t>
            </a:r>
          </a:p>
          <a:p>
            <a:pPr lvl="1"/>
            <a:r>
              <a:rPr lang="en-US" altLang="en-US" dirty="0"/>
              <a:t>Background process uses a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service</a:t>
            </a:r>
            <a:r>
              <a:rPr lang="en-US" altLang="en-US" dirty="0"/>
              <a:t> to perform tasks</a:t>
            </a:r>
          </a:p>
          <a:p>
            <a:pPr lvl="1"/>
            <a:r>
              <a:rPr lang="en-US" altLang="en-US" dirty="0"/>
              <a:t>Service can keep running even if background process is suspended</a:t>
            </a:r>
          </a:p>
          <a:p>
            <a:pPr lvl="1"/>
            <a:r>
              <a:rPr lang="en-US" altLang="en-US" dirty="0"/>
              <a:t>Service has no user interface, small memory use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D9C18A1-E10D-464E-ADF5-DBECC2503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Operations on Processes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EED5598-4581-4F9D-8CEF-0D1A5A5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233488"/>
            <a:ext cx="7381875" cy="4448175"/>
          </a:xfrm>
        </p:spPr>
        <p:txBody>
          <a:bodyPr/>
          <a:lstStyle/>
          <a:p>
            <a:r>
              <a:rPr lang="en-US" altLang="en-US" dirty="0"/>
              <a:t>System must provide mechanisms for:</a:t>
            </a:r>
          </a:p>
          <a:p>
            <a:pPr lvl="1"/>
            <a:r>
              <a:rPr lang="en-US" altLang="en-US" dirty="0"/>
              <a:t> Process creation</a:t>
            </a:r>
          </a:p>
          <a:p>
            <a:pPr lvl="1"/>
            <a:r>
              <a:rPr lang="en-US" altLang="en-US" dirty="0"/>
              <a:t> Process termination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3F2AA79-94D9-4276-9C41-F8DFF3001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4650" y="228600"/>
            <a:ext cx="6380163" cy="576263"/>
          </a:xfrm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7B4A6B-A9B9-465A-90EA-66F577052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149350"/>
            <a:ext cx="7791450" cy="3822700"/>
          </a:xfrm>
        </p:spPr>
        <p:txBody>
          <a:bodyPr/>
          <a:lstStyle/>
          <a:p>
            <a:r>
              <a:rPr lang="en-US" altLang="en-US" dirty="0"/>
              <a:t>Process Concept</a:t>
            </a:r>
          </a:p>
          <a:p>
            <a:r>
              <a:rPr lang="en-US" altLang="en-US" dirty="0"/>
              <a:t>Process Scheduling</a:t>
            </a:r>
          </a:p>
          <a:p>
            <a:r>
              <a:rPr lang="en-US" altLang="en-US" dirty="0"/>
              <a:t>Operations on Processes</a:t>
            </a:r>
          </a:p>
          <a:p>
            <a:r>
              <a:rPr lang="en-US" altLang="en-US" dirty="0"/>
              <a:t>Interprocess Communication</a:t>
            </a:r>
          </a:p>
          <a:p>
            <a:r>
              <a:rPr lang="en-US" altLang="en-US" dirty="0"/>
              <a:t>IPC in Shared-Memory Systems</a:t>
            </a:r>
          </a:p>
          <a:p>
            <a:r>
              <a:rPr lang="en-US" altLang="en-US" dirty="0"/>
              <a:t>IPC in Message-Passing Systems</a:t>
            </a:r>
          </a:p>
          <a:p>
            <a:r>
              <a:rPr lang="en-US" altLang="en-US" dirty="0"/>
              <a:t>Examples of IPC Systems</a:t>
            </a:r>
          </a:p>
          <a:p>
            <a:r>
              <a:rPr lang="en-US" altLang="en-US" dirty="0"/>
              <a:t>Communication in Client-Server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072917A-2F04-4923-8279-E4AEA8CC4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Creation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7F79436-9B7B-4340-B99C-8D1E08889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69988"/>
            <a:ext cx="6824540" cy="4984627"/>
          </a:xfrm>
        </p:spPr>
        <p:txBody>
          <a:bodyPr/>
          <a:lstStyle/>
          <a:p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Parent</a:t>
            </a:r>
            <a:r>
              <a:rPr lang="en-US" altLang="en-US" b="1" dirty="0"/>
              <a:t> </a:t>
            </a:r>
            <a:r>
              <a:rPr lang="en-US" altLang="en-US" dirty="0"/>
              <a:t>process create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children</a:t>
            </a:r>
            <a:r>
              <a:rPr lang="en-US" altLang="en-US" b="1" dirty="0"/>
              <a:t> </a:t>
            </a:r>
            <a:r>
              <a:rPr lang="en-US" altLang="en-US" dirty="0"/>
              <a:t>processes, which, in turn create other processes, forming a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tree</a:t>
            </a:r>
            <a:r>
              <a:rPr lang="en-US" altLang="en-US" dirty="0"/>
              <a:t> of processes</a:t>
            </a:r>
            <a:endParaRPr lang="en-US" altLang="en-US" sz="800" dirty="0"/>
          </a:p>
          <a:p>
            <a:r>
              <a:rPr lang="en-US" altLang="en-US" dirty="0"/>
              <a:t>Generally, process identified and managed via a</a:t>
            </a:r>
            <a:r>
              <a:rPr lang="en-US" altLang="en-US" b="1" dirty="0"/>
              <a:t>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identifier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sz="1900" b="1" kern="1200" dirty="0">
                <a:solidFill>
                  <a:srgbClr val="006699"/>
                </a:solidFill>
                <a:latin typeface="+mj-lt"/>
                <a:cs typeface="+mn-cs"/>
              </a:rPr>
              <a:t>pid</a:t>
            </a:r>
            <a:r>
              <a:rPr lang="en-US" altLang="en-US" dirty="0"/>
              <a:t>)</a:t>
            </a:r>
            <a:endParaRPr lang="en-US" altLang="en-US" sz="800" dirty="0"/>
          </a:p>
          <a:p>
            <a:r>
              <a:rPr lang="en-US" altLang="en-US" dirty="0"/>
              <a:t>Resource sharing options</a:t>
            </a:r>
          </a:p>
          <a:p>
            <a:pPr lvl="1"/>
            <a:r>
              <a:rPr lang="en-US" altLang="en-US" dirty="0"/>
              <a:t>Parent and children share all resources</a:t>
            </a:r>
          </a:p>
          <a:p>
            <a:pPr lvl="1"/>
            <a:r>
              <a:rPr lang="en-US" altLang="en-US" dirty="0"/>
              <a:t>Children share subset of parent</a:t>
            </a:r>
            <a:r>
              <a:rPr lang="ja-JP" altLang="en-US" dirty="0"/>
              <a:t>’</a:t>
            </a:r>
            <a:r>
              <a:rPr lang="en-US" altLang="ja-JP" dirty="0"/>
              <a:t>s resources</a:t>
            </a:r>
          </a:p>
          <a:p>
            <a:pPr lvl="1"/>
            <a:r>
              <a:rPr lang="en-US" altLang="en-US" dirty="0"/>
              <a:t>Parent and child share no resources</a:t>
            </a:r>
            <a:endParaRPr lang="en-US" altLang="en-US" sz="800" dirty="0"/>
          </a:p>
          <a:p>
            <a:r>
              <a:rPr lang="en-US" altLang="en-US" dirty="0"/>
              <a:t>Execution options</a:t>
            </a:r>
          </a:p>
          <a:p>
            <a:pPr lvl="1"/>
            <a:r>
              <a:rPr lang="en-US" altLang="en-US" dirty="0"/>
              <a:t>Parent and children execute concurrently</a:t>
            </a:r>
          </a:p>
          <a:p>
            <a:pPr lvl="1"/>
            <a:r>
              <a:rPr lang="en-US" altLang="en-US" dirty="0"/>
              <a:t>Parent waits until children terminate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AE43D30-47DB-4A10-9067-ED0817C05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A61E917-5669-429F-AA78-E90F2FCB8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060450"/>
            <a:ext cx="7875587" cy="5627688"/>
          </a:xfrm>
        </p:spPr>
        <p:txBody>
          <a:bodyPr/>
          <a:lstStyle/>
          <a:p>
            <a:r>
              <a:rPr lang="en-US" altLang="en-US" dirty="0"/>
              <a:t>Address space</a:t>
            </a:r>
          </a:p>
          <a:p>
            <a:pPr lvl="1"/>
            <a:r>
              <a:rPr lang="en-US" altLang="en-US" dirty="0"/>
              <a:t>Child duplicate of parent</a:t>
            </a:r>
          </a:p>
          <a:p>
            <a:pPr lvl="1"/>
            <a:r>
              <a:rPr lang="en-US" altLang="en-US" dirty="0"/>
              <a:t>Child has a program loaded into it</a:t>
            </a:r>
          </a:p>
          <a:p>
            <a:r>
              <a:rPr lang="en-US" altLang="en-US" dirty="0"/>
              <a:t>UNIX examples</a:t>
            </a:r>
          </a:p>
          <a:p>
            <a:pPr lvl="1"/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100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system call creates new process</a:t>
            </a:r>
          </a:p>
          <a:p>
            <a:pPr lvl="1"/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 sz="2100" dirty="0"/>
              <a:t> </a:t>
            </a:r>
            <a:r>
              <a:rPr lang="en-US" altLang="en-US" dirty="0"/>
              <a:t>system call used after a 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100" dirty="0"/>
              <a:t> </a:t>
            </a:r>
            <a:r>
              <a:rPr lang="en-US" altLang="en-US" dirty="0"/>
              <a:t>to replace the process</a:t>
            </a:r>
            <a:r>
              <a:rPr lang="ja-JP" altLang="en-US" dirty="0"/>
              <a:t>’</a:t>
            </a:r>
            <a:r>
              <a:rPr lang="en-US" altLang="ja-JP" dirty="0"/>
              <a:t> memory space with a new program</a:t>
            </a:r>
          </a:p>
          <a:p>
            <a:pPr lvl="1"/>
            <a:r>
              <a:rPr lang="en-US" altLang="en-US" dirty="0"/>
              <a:t>Parent process calls </a:t>
            </a:r>
            <a:r>
              <a:rPr lang="en-US" altLang="en-US" sz="2100" b="1" dirty="0"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waiting for the child to terminate</a:t>
            </a:r>
          </a:p>
        </p:txBody>
      </p:sp>
      <p:pic>
        <p:nvPicPr>
          <p:cNvPr id="46084" name="Picture 1">
            <a:extLst>
              <a:ext uri="{FF2B5EF4-FFF2-40B4-BE49-F238E27FC236}">
                <a16:creationId xmlns:a16="http://schemas.microsoft.com/office/drawing/2014/main" id="{568A0721-FDA4-4095-BD34-B36CF2AB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4392613"/>
            <a:ext cx="5746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eaLnBrk="1" hangingPunct="1"/>
            <a:r>
              <a:rPr lang="en-US" altLang="en-US"/>
              <a:t>A Tree of Processes in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909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E1AA525-61E4-4CE5-B1B8-BBEC4CC5E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6950" y="14573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 Program Forking Separate Process</a:t>
            </a:r>
          </a:p>
        </p:txBody>
      </p:sp>
      <p:pic>
        <p:nvPicPr>
          <p:cNvPr id="48131" name="Picture 5" descr="Screen Shot 2012-12-04 at 11.21.10 AM.png">
            <a:extLst>
              <a:ext uri="{FF2B5EF4-FFF2-40B4-BE49-F238E27FC236}">
                <a16:creationId xmlns:a16="http://schemas.microsoft.com/office/drawing/2014/main" id="{D4AAA5E2-276C-448A-B064-DFAFD9023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969963"/>
            <a:ext cx="6038850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0F4113AE-3A57-4A41-B077-3753934F4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101600"/>
            <a:ext cx="8229600" cy="57118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Creating a Separate Process via Windows API</a:t>
            </a:r>
          </a:p>
        </p:txBody>
      </p:sp>
      <p:pic>
        <p:nvPicPr>
          <p:cNvPr id="50179" name="Picture 1" descr="Screen Shot 2012-12-04 at 11.23.48 AM.png">
            <a:extLst>
              <a:ext uri="{FF2B5EF4-FFF2-40B4-BE49-F238E27FC236}">
                <a16:creationId xmlns:a16="http://schemas.microsoft.com/office/drawing/2014/main" id="{92929ABB-1259-4492-BE46-EE3BC21B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963613"/>
            <a:ext cx="4365625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3A2AC5D-C916-47B2-8787-ACB9BD2F9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Termination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AB8093C-E173-4473-A450-3BC8EBA8D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27981"/>
            <a:ext cx="7303354" cy="4463927"/>
          </a:xfrm>
        </p:spPr>
        <p:txBody>
          <a:bodyPr/>
          <a:lstStyle/>
          <a:p>
            <a:r>
              <a:rPr lang="en-US" altLang="en-US" dirty="0"/>
              <a:t>Process executes last statement and then asks the operating system to delete it using the 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 sz="2000" dirty="0"/>
              <a:t> </a:t>
            </a:r>
            <a:r>
              <a:rPr lang="en-US" altLang="en-US" dirty="0"/>
              <a:t>system call.</a:t>
            </a:r>
          </a:p>
          <a:p>
            <a:pPr lvl="1"/>
            <a:r>
              <a:rPr lang="en-US" altLang="en-US" dirty="0"/>
              <a:t>Returns  status data from child to parent (via 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Process</a:t>
            </a:r>
            <a:r>
              <a:rPr lang="ja-JP" altLang="en-US" dirty="0"/>
              <a:t>’</a:t>
            </a:r>
            <a:r>
              <a:rPr lang="en-US" altLang="ja-JP" dirty="0"/>
              <a:t> resources are deallocated by operating system</a:t>
            </a:r>
            <a:endParaRPr lang="en-US" altLang="en-US" dirty="0"/>
          </a:p>
          <a:p>
            <a:r>
              <a:rPr lang="en-US" altLang="en-US" dirty="0"/>
              <a:t>Parent may terminate the execution of children processes  using the 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abort()</a:t>
            </a:r>
            <a:r>
              <a:rPr lang="en-US" altLang="en-US" sz="2000" dirty="0"/>
              <a:t> </a:t>
            </a:r>
            <a:r>
              <a:rPr lang="en-US" altLang="en-US" dirty="0"/>
              <a:t>system call.  Some reasons for doing so:</a:t>
            </a:r>
          </a:p>
          <a:p>
            <a:pPr lvl="1"/>
            <a:r>
              <a:rPr lang="en-US" altLang="en-US" dirty="0"/>
              <a:t>Child has exceeded allocated resources</a:t>
            </a:r>
          </a:p>
          <a:p>
            <a:pPr lvl="1"/>
            <a:r>
              <a:rPr lang="en-US" altLang="en-US" dirty="0"/>
              <a:t>Task assigned to child is no longer required</a:t>
            </a:r>
          </a:p>
          <a:p>
            <a:pPr lvl="1"/>
            <a:r>
              <a:rPr lang="en-US" altLang="en-US" dirty="0"/>
              <a:t>The parent is exiting, and the operating systems does not allow  a child to continue if its parent terminates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0622719-68BE-4BB0-B168-1A3AE8D0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481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Termination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7E8DAD2-CD54-4141-B861-1A2932EF0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908" y="781417"/>
            <a:ext cx="7190812" cy="4867543"/>
          </a:xfrm>
        </p:spPr>
        <p:txBody>
          <a:bodyPr/>
          <a:lstStyle/>
          <a:p>
            <a:pPr marL="457200" lvl="1" indent="0">
              <a:buNone/>
            </a:pPr>
            <a:endParaRPr lang="en-US" altLang="en-US" sz="800" dirty="0"/>
          </a:p>
          <a:p>
            <a:r>
              <a:rPr lang="en-US" altLang="en-US" dirty="0"/>
              <a:t>Some operating systems do not allow child to exists if its parent has terminated.  If a process terminates, then all its children must also be terminated.</a:t>
            </a:r>
          </a:p>
          <a:p>
            <a:pPr lvl="1"/>
            <a:r>
              <a:rPr lang="en-US" altLang="en-US" b="1" dirty="0"/>
              <a:t>cascading termination.  </a:t>
            </a:r>
            <a:r>
              <a:rPr lang="en-US" altLang="en-US" dirty="0"/>
              <a:t>All children, grandchildren, etc.,  are  terminated.</a:t>
            </a:r>
            <a:endParaRPr lang="en-US" altLang="en-US" b="1" dirty="0"/>
          </a:p>
          <a:p>
            <a:pPr lvl="1"/>
            <a:r>
              <a:rPr lang="en-US" altLang="en-US" dirty="0"/>
              <a:t>The termination is initiated by the operating system.</a:t>
            </a:r>
            <a:endParaRPr lang="en-US" altLang="en-US" b="1" dirty="0"/>
          </a:p>
          <a:p>
            <a:r>
              <a:rPr lang="en-US" altLang="en-US" dirty="0"/>
              <a:t>The parent process may wait for termination of a child process by using the 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system call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dirty="0"/>
              <a:t>The call returns status information and the pid of the terminated process</a:t>
            </a: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pid = wait(&amp;status); </a:t>
            </a:r>
          </a:p>
          <a:p>
            <a:r>
              <a:rPr lang="en-US" altLang="en-US" dirty="0"/>
              <a:t>If no parent waiting (did not invoke 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 process is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zombie</a:t>
            </a:r>
          </a:p>
          <a:p>
            <a:r>
              <a:rPr lang="en-US" altLang="en-US" dirty="0"/>
              <a:t>If parent terminated without invoking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, process is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orphan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CCF9DC54-118C-447A-A3AB-7C2E989968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5123" y="119918"/>
            <a:ext cx="7743825" cy="576263"/>
          </a:xfrm>
        </p:spPr>
        <p:txBody>
          <a:bodyPr/>
          <a:lstStyle/>
          <a:p>
            <a:r>
              <a:rPr lang="en-US" altLang="en-US" sz="3000" dirty="0"/>
              <a:t>Android Process Importance Hierarchy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8675C949-6A9A-4638-902C-843874920E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9150" y="1100968"/>
            <a:ext cx="7743825" cy="4530725"/>
          </a:xfrm>
        </p:spPr>
        <p:txBody>
          <a:bodyPr/>
          <a:lstStyle/>
          <a:p>
            <a:r>
              <a:rPr lang="en-US" altLang="en-US" dirty="0"/>
              <a:t>Mobile operating systems often have to terminate processes to reclaim system resources such as memory. From </a:t>
            </a:r>
            <a:r>
              <a:rPr lang="en-US" altLang="en-US" b="1" dirty="0"/>
              <a:t>most</a:t>
            </a:r>
            <a:r>
              <a:rPr lang="en-US" altLang="en-US" dirty="0"/>
              <a:t> to </a:t>
            </a:r>
            <a:r>
              <a:rPr lang="en-US" altLang="en-US" b="1" dirty="0"/>
              <a:t>least</a:t>
            </a:r>
            <a:r>
              <a:rPr lang="en-US" altLang="en-US" dirty="0"/>
              <a:t> important:</a:t>
            </a:r>
          </a:p>
          <a:p>
            <a:pPr lvl="1"/>
            <a:r>
              <a:rPr lang="en-US" altLang="en-US" dirty="0"/>
              <a:t>Foreground process</a:t>
            </a:r>
          </a:p>
          <a:p>
            <a:pPr lvl="1"/>
            <a:r>
              <a:rPr lang="en-US" altLang="en-US" dirty="0"/>
              <a:t>Visible process</a:t>
            </a:r>
          </a:p>
          <a:p>
            <a:pPr lvl="1"/>
            <a:r>
              <a:rPr lang="en-US" altLang="en-US" dirty="0"/>
              <a:t>Service process</a:t>
            </a:r>
          </a:p>
          <a:p>
            <a:pPr lvl="1"/>
            <a:r>
              <a:rPr lang="en-US" altLang="en-US" dirty="0"/>
              <a:t>Background process</a:t>
            </a:r>
          </a:p>
          <a:p>
            <a:pPr lvl="1"/>
            <a:r>
              <a:rPr lang="en-US" altLang="en-US" dirty="0"/>
              <a:t>Empty process</a:t>
            </a:r>
          </a:p>
          <a:p>
            <a:r>
              <a:rPr lang="en-US" altLang="en-US" dirty="0"/>
              <a:t>Android will begin terminating processes that are least important.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6E94F8E-122F-4FED-9B3D-FD01E2845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2347" y="143364"/>
            <a:ext cx="7997825" cy="576263"/>
          </a:xfrm>
        </p:spPr>
        <p:txBody>
          <a:bodyPr/>
          <a:lstStyle/>
          <a:p>
            <a:r>
              <a:rPr kumimoji="1" lang="en-US" altLang="en-US" sz="2600" dirty="0"/>
              <a:t>Multiprocess Architecture – Chrome Browser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60D7C25-6ED1-40E0-9C1E-876BC3EC8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975" y="1073426"/>
            <a:ext cx="7805738" cy="4478752"/>
          </a:xfrm>
        </p:spPr>
        <p:txBody>
          <a:bodyPr/>
          <a:lstStyle/>
          <a:p>
            <a:r>
              <a:rPr lang="en-US" altLang="en-US" dirty="0"/>
              <a:t>Many web browsers ran as single process (some still do)</a:t>
            </a:r>
          </a:p>
          <a:p>
            <a:pPr lvl="1"/>
            <a:r>
              <a:rPr lang="en-US" altLang="en-US" dirty="0"/>
              <a:t>If one web site causes trouble, entire browser can hang or crash</a:t>
            </a:r>
          </a:p>
          <a:p>
            <a:r>
              <a:rPr lang="en-US" altLang="en-US" dirty="0"/>
              <a:t>Google Chrome Browser is </a:t>
            </a:r>
            <a:r>
              <a:rPr lang="en-US" altLang="en-US" dirty="0" err="1"/>
              <a:t>multiprocess</a:t>
            </a:r>
            <a:r>
              <a:rPr lang="en-US" altLang="en-US" dirty="0"/>
              <a:t> with 3 different types of processes: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Browser</a:t>
            </a:r>
            <a:r>
              <a:rPr lang="en-US" altLang="en-US" dirty="0"/>
              <a:t> process manages user interface, disk and network I/O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Renderer</a:t>
            </a:r>
            <a:r>
              <a:rPr lang="en-US" altLang="en-US" dirty="0"/>
              <a:t> process renders web pages, deals with HTML, Javascript. A new renderer created for each website opened</a:t>
            </a:r>
          </a:p>
          <a:p>
            <a:pPr lvl="2"/>
            <a:r>
              <a:rPr lang="en-US" altLang="en-US" dirty="0"/>
              <a:t>Runs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sandbox</a:t>
            </a:r>
            <a:r>
              <a:rPr lang="en-US" altLang="en-US" dirty="0"/>
              <a:t> restricting disk and network I/O, minimizing effect of security exploits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Plug-in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process for each type of plug-in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id="{FC10B725-AB13-417A-BEE0-FCE2190A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49" y="4591123"/>
            <a:ext cx="62785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09D0E5E8-A027-43B0-871E-ED73DF85B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1713" y="130054"/>
            <a:ext cx="7485062" cy="576262"/>
          </a:xfrm>
        </p:spPr>
        <p:txBody>
          <a:bodyPr/>
          <a:lstStyle/>
          <a:p>
            <a:r>
              <a:rPr lang="en-US" altLang="en-US" dirty="0"/>
              <a:t>Interprocess Communication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2EF26BE1-FCB0-440F-8834-E9B667D36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154113"/>
            <a:ext cx="7675562" cy="4530725"/>
          </a:xfrm>
        </p:spPr>
        <p:txBody>
          <a:bodyPr/>
          <a:lstStyle/>
          <a:p>
            <a:r>
              <a:rPr lang="en-US" altLang="en-US" dirty="0"/>
              <a:t>Processes within a system may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independent</a:t>
            </a:r>
            <a:r>
              <a:rPr lang="en-US" altLang="en-US" b="1" dirty="0"/>
              <a:t> </a:t>
            </a:r>
            <a:r>
              <a:rPr lang="en-US" altLang="en-US" dirty="0"/>
              <a:t>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cooperating</a:t>
            </a:r>
          </a:p>
          <a:p>
            <a:r>
              <a:rPr lang="en-US" altLang="en-US" dirty="0"/>
              <a:t>Cooperating process can affect or be affected by other processes, including sharing data</a:t>
            </a:r>
          </a:p>
          <a:p>
            <a:r>
              <a:rPr lang="en-US" altLang="en-US" dirty="0"/>
              <a:t>Reasons for cooperating processes:</a:t>
            </a:r>
          </a:p>
          <a:p>
            <a:pPr lvl="1"/>
            <a:r>
              <a:rPr lang="en-US" altLang="en-US" dirty="0"/>
              <a:t>Information sharing</a:t>
            </a:r>
          </a:p>
          <a:p>
            <a:pPr lvl="1"/>
            <a:r>
              <a:rPr lang="en-US" altLang="en-US" dirty="0"/>
              <a:t>Computation speedup</a:t>
            </a:r>
          </a:p>
          <a:p>
            <a:pPr lvl="1"/>
            <a:r>
              <a:rPr lang="en-US" altLang="en-US" dirty="0"/>
              <a:t>Modularity</a:t>
            </a:r>
          </a:p>
          <a:p>
            <a:pPr lvl="1"/>
            <a:r>
              <a:rPr lang="en-US" altLang="en-US" dirty="0"/>
              <a:t>Convenience	</a:t>
            </a:r>
          </a:p>
          <a:p>
            <a:r>
              <a:rPr lang="en-US" altLang="en-US" dirty="0"/>
              <a:t>Cooperating processes need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IPC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Two models of IPC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 memory </a:t>
            </a:r>
            <a:r>
              <a:rPr lang="en-US" altLang="en-US" dirty="0"/>
              <a:t>(under the control of users)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 passing </a:t>
            </a:r>
            <a:r>
              <a:rPr lang="en-US" altLang="en-US" dirty="0"/>
              <a:t>(under the control of OS)</a:t>
            </a:r>
          </a:p>
          <a:p>
            <a:pPr lvl="1"/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28163CEC-73A6-4E96-880E-3A57C5F4B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A0DD2938-EA4E-48BC-A833-20DE32AC1B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1688" y="1138238"/>
            <a:ext cx="7745412" cy="4530725"/>
          </a:xfrm>
        </p:spPr>
        <p:txBody>
          <a:bodyPr/>
          <a:lstStyle/>
          <a:p>
            <a:r>
              <a:rPr lang="en-US" altLang="en-US" dirty="0"/>
              <a:t>Identify the separate components of a process and illustrate how they are represented and scheduled in an operating system.</a:t>
            </a:r>
          </a:p>
          <a:p>
            <a:r>
              <a:rPr lang="en-US" altLang="en-US" dirty="0"/>
              <a:t>Describe how processes are created and terminated in an operating system, including developing programs using the appropriate system calls that perform these operations.</a:t>
            </a:r>
          </a:p>
          <a:p>
            <a:r>
              <a:rPr lang="en-US" altLang="en-US" dirty="0"/>
              <a:t>Describe and contrast interprocess communication using shared memory and message passing.</a:t>
            </a:r>
          </a:p>
          <a:p>
            <a:r>
              <a:rPr lang="en-US" altLang="en-US" dirty="0"/>
              <a:t>Design programs that uses pipes and POSIX shared memory to perform interprocess communication.</a:t>
            </a:r>
          </a:p>
          <a:p>
            <a:r>
              <a:rPr lang="en-US" altLang="en-US" dirty="0"/>
              <a:t>Describe client-server communication using sockets and remote procedure calls.</a:t>
            </a:r>
          </a:p>
          <a:p>
            <a:r>
              <a:rPr lang="en-US" altLang="en-US" dirty="0"/>
              <a:t>Design kernel modules that interact with the Linux operating system.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24006AF-9462-4FD7-8602-D757042B9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Communications Models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0B4232E-A93C-4613-91D0-E8A0948B6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150938"/>
            <a:ext cx="6372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(a) Shared memory.  		(b) Message passing. </a:t>
            </a:r>
            <a:r>
              <a:rPr kumimoji="0" lang="en-US" altLang="en-US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1444" name="Picture 1">
            <a:extLst>
              <a:ext uri="{FF2B5EF4-FFF2-40B4-BE49-F238E27FC236}">
                <a16:creationId xmlns:a16="http://schemas.microsoft.com/office/drawing/2014/main" id="{3ED38AED-C0F5-4084-BE69-BF6EFD7FF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016125"/>
            <a:ext cx="62468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b="1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b="1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unbounded-buffer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1261982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F75428CE-94A1-42F8-AA1B-55485F581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585" y="95580"/>
            <a:ext cx="8426450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Shared Memory Solution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90C2EA05-1541-4195-8AE7-131E61118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233488"/>
            <a:ext cx="7239751" cy="43852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area of memory shared among the processes that wish to communicate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communication is under the control of the users processes not the operating system.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Major issues is to provide mechanism that will allow the user processes to synchronize their actions when they access shared memory.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Synchronization is discussed in great details in Chapters 6 &amp; 7.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9EE88E8-FB94-4EA2-914B-EA0288206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65946"/>
            <a:ext cx="807402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Bounded-Buffer – Shared-Memory Solution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06B4B2DB-0CD0-402C-8F68-104A05E1E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203325"/>
            <a:ext cx="7486650" cy="4700588"/>
          </a:xfrm>
        </p:spPr>
        <p:txBody>
          <a:bodyPr/>
          <a:lstStyle/>
          <a:p>
            <a:r>
              <a:rPr lang="en-US" altLang="en-US" dirty="0"/>
              <a:t>Shared data</a:t>
            </a:r>
          </a:p>
          <a:p>
            <a:pPr marL="1598613" lvl="3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#define BUFFER_SIZE 10</a:t>
            </a:r>
          </a:p>
          <a:p>
            <a:pPr marL="1598613" lvl="3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typedef struct {</a:t>
            </a:r>
          </a:p>
          <a:p>
            <a:pPr marL="1598613" lvl="3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. . .</a:t>
            </a:r>
          </a:p>
          <a:p>
            <a:pPr marL="1598613" lvl="3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} item;</a:t>
            </a:r>
          </a:p>
          <a:p>
            <a:pPr marL="1598613" lvl="3"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 marL="1598613" lvl="3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item buffer[BUFFER_SIZE];</a:t>
            </a:r>
          </a:p>
          <a:p>
            <a:pPr marL="1598613" lvl="3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int in = 0;</a:t>
            </a:r>
          </a:p>
          <a:p>
            <a:pPr marL="1598613" lvl="3"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int out = 0;</a:t>
            </a:r>
          </a:p>
          <a:p>
            <a:pPr marL="1598613" lvl="3">
              <a:buFontTx/>
              <a:buNone/>
            </a:pPr>
            <a:endParaRPr lang="en-US" altLang="en-US" dirty="0"/>
          </a:p>
          <a:p>
            <a:r>
              <a:rPr lang="en-US" altLang="en-US" dirty="0"/>
              <a:t>Solution  presented in next slides is correct, but can only use </a:t>
            </a:r>
            <a:r>
              <a:rPr lang="en-US" altLang="en-US" b="1" dirty="0">
                <a:latin typeface="Courier New" panose="02070309020205020404" pitchFamily="49" charset="0"/>
              </a:rPr>
              <a:t>BUFFER_SIZE-1</a:t>
            </a:r>
            <a:r>
              <a:rPr lang="en-US" altLang="en-US" dirty="0"/>
              <a:t> items; that is: 9 items</a:t>
            </a:r>
          </a:p>
          <a:p>
            <a:pPr marL="1598613" lvl="3">
              <a:buFontTx/>
              <a:buNone/>
            </a:pPr>
            <a:endParaRPr lang="en-US" altLang="en-US" sz="20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9EE88E8-FB94-4EA2-914B-EA0288206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65946"/>
            <a:ext cx="807402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Bounded-Buffer (Cont.)</a:t>
            </a:r>
          </a:p>
        </p:txBody>
      </p:sp>
      <p:graphicFrame>
        <p:nvGraphicFramePr>
          <p:cNvPr id="2" name="Object 1">
            <a:hlinkClick r:id="" action="ppaction://ole?verb=0"/>
            <a:extLst>
              <a:ext uri="{FF2B5EF4-FFF2-40B4-BE49-F238E27FC236}">
                <a16:creationId xmlns:a16="http://schemas.microsoft.com/office/drawing/2014/main" id="{C5820ACB-D233-45E1-8C49-9309579048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491884"/>
              </p:ext>
            </p:extLst>
          </p:nvPr>
        </p:nvGraphicFramePr>
        <p:xfrm>
          <a:off x="758189" y="1005838"/>
          <a:ext cx="7642373" cy="4257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6096120" imgH="3429054" progId="PowerPoint.Show.12">
                  <p:embed/>
                </p:oleObj>
              </mc:Choice>
              <mc:Fallback>
                <p:oleObj name="Presentation" r:id="rId3" imgW="6096120" imgH="3429054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8189" y="1005838"/>
                        <a:ext cx="7642373" cy="4257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04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426FA82-2801-4913-A63A-AF57E7132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2080" y="181610"/>
            <a:ext cx="75692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Process – Shared Memory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18AC823-35A6-4F95-9F20-D71790E77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3375" y="1187133"/>
            <a:ext cx="6940550" cy="44831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item 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1600" b="1" dirty="0">
                <a:latin typeface="Courier New" panose="02070309020205020404" pitchFamily="49" charset="0"/>
              </a:rPr>
              <a:t>; </a:t>
            </a:r>
            <a:br>
              <a:rPr lang="en-US" altLang="en-US" sz="1600" b="1" dirty="0">
                <a:latin typeface="Courier New" panose="02070309020205020404" pitchFamily="49" charset="0"/>
              </a:rPr>
            </a:br>
            <a:endParaRPr lang="en-US" altLang="en-US" sz="1600" b="1" dirty="0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while (true) 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	/* produce an item in next produced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	while (((in + 1) % BUFFER_SIZE) == out)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		; /* do nothing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	buffer[in] = 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1600" b="1" dirty="0">
                <a:latin typeface="Courier New" panose="02070309020205020404" pitchFamily="49" charset="0"/>
              </a:rPr>
              <a:t>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	in = (in + 1) % BUFFER_SIZE;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}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</a:p>
          <a:p>
            <a:pPr>
              <a:buFont typeface="Monotype Sorts" pitchFamily="-84" charset="2"/>
              <a:buNone/>
            </a:pPr>
            <a:endParaRPr lang="en-US" altLang="en-US" sz="2000" dirty="0">
              <a:latin typeface="Monaco"/>
            </a:endParaRPr>
          </a:p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pPr>
              <a:buFont typeface="Monotype Sorts" pitchFamily="-84" charset="2"/>
              <a:buNone/>
            </a:pPr>
            <a:r>
              <a:rPr lang="en-US" altLang="en-US" sz="1400" dirty="0"/>
              <a:t>	</a:t>
            </a:r>
          </a:p>
          <a:p>
            <a:pPr marL="7167563" lvl="4">
              <a:buFontTx/>
              <a:buNone/>
            </a:pPr>
            <a:endParaRPr lang="en-US" altLang="en-US" sz="11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5A24975-CF06-4A73-8D26-DA0E6F7E6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2835" y="204535"/>
            <a:ext cx="7594600" cy="545850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 Process – Shared Memory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4383804-C100-4255-A1BD-B8DC67A9F2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49413" y="1219200"/>
            <a:ext cx="6894512" cy="441166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next_consumed;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while (in == out)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next_consumed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out = (out + 1) % BUFFER_SIZE;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4">
            <a:extLst>
              <a:ext uri="{FF2B5EF4-FFF2-40B4-BE49-F238E27FC236}">
                <a16:creationId xmlns:a16="http://schemas.microsoft.com/office/drawing/2014/main" id="{1BEBBC13-DD8A-4F8B-B4E0-C68E29E1B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0687" y="144198"/>
            <a:ext cx="7870888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What about Filling all the Buffers?</a:t>
            </a:r>
          </a:p>
        </p:txBody>
      </p:sp>
      <p:sp>
        <p:nvSpPr>
          <p:cNvPr id="11266" name="Rectangle 5">
            <a:extLst>
              <a:ext uri="{FF2B5EF4-FFF2-40B4-BE49-F238E27FC236}">
                <a16:creationId xmlns:a16="http://schemas.microsoft.com/office/drawing/2014/main" id="{368FAB7E-F41C-4FB5-A127-15C3BFC35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588" y="1144200"/>
            <a:ext cx="7029677" cy="4762529"/>
          </a:xfrm>
        </p:spPr>
        <p:txBody>
          <a:bodyPr/>
          <a:lstStyle/>
          <a:p>
            <a:r>
              <a:rPr lang="en-US" altLang="en-US" dirty="0"/>
              <a:t>Suppose that we wanted to provide a solution to the consumer-producer problem that fills </a:t>
            </a:r>
            <a:r>
              <a:rPr lang="en-US" altLang="en-US" b="1" dirty="0">
                <a:solidFill>
                  <a:srgbClr val="000000"/>
                </a:solidFill>
              </a:rPr>
              <a:t>all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the buffers. </a:t>
            </a:r>
          </a:p>
          <a:p>
            <a:r>
              <a:rPr lang="en-US" altLang="en-US" dirty="0"/>
              <a:t>We can do so by having an integer </a:t>
            </a:r>
            <a:r>
              <a:rPr lang="en-US" altLang="en-US" sz="2100" b="1" dirty="0">
                <a:latin typeface="Courier" pitchFamily="-84" charset="0"/>
              </a:rPr>
              <a:t>counter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that keeps track of the number of full buffers.  </a:t>
            </a:r>
          </a:p>
          <a:p>
            <a:r>
              <a:rPr lang="en-US" altLang="en-US" dirty="0"/>
              <a:t>Initially, </a:t>
            </a:r>
            <a:r>
              <a:rPr lang="en-US" altLang="en-US" sz="2100" b="1" dirty="0">
                <a:latin typeface="Courier" pitchFamily="-84" charset="0"/>
              </a:rPr>
              <a:t>counter</a:t>
            </a:r>
            <a:r>
              <a:rPr lang="en-US" altLang="en-US" dirty="0">
                <a:latin typeface="Courier" pitchFamily="-84" charset="0"/>
              </a:rPr>
              <a:t> </a:t>
            </a:r>
            <a:r>
              <a:rPr lang="en-US" altLang="en-US" dirty="0"/>
              <a:t>is set to 0. </a:t>
            </a:r>
          </a:p>
          <a:p>
            <a:r>
              <a:rPr lang="en-US" altLang="en-US" dirty="0"/>
              <a:t>The integer </a:t>
            </a:r>
            <a:r>
              <a:rPr lang="en-US" altLang="en-US" sz="2100" b="1" dirty="0">
                <a:latin typeface="Courier" pitchFamily="-84" charset="0"/>
              </a:rPr>
              <a:t>counter</a:t>
            </a:r>
            <a:r>
              <a:rPr lang="en-US" altLang="en-US" dirty="0"/>
              <a:t> is incremented by the producer after it produces a new buffer.</a:t>
            </a:r>
          </a:p>
          <a:p>
            <a:r>
              <a:rPr lang="en-US" altLang="en-US" dirty="0"/>
              <a:t>The integer </a:t>
            </a:r>
            <a:r>
              <a:rPr lang="en-US" altLang="en-US" sz="2100" b="1" dirty="0">
                <a:latin typeface="Courier" pitchFamily="-84" charset="0"/>
              </a:rPr>
              <a:t>counter</a:t>
            </a:r>
            <a:r>
              <a:rPr lang="en-US" altLang="en-US" dirty="0"/>
              <a:t> is and is decremented by the consumer after it consumes a buffer.</a:t>
            </a:r>
          </a:p>
        </p:txBody>
      </p:sp>
    </p:spTree>
    <p:extLst>
      <p:ext uri="{BB962C8B-B14F-4D97-AF65-F5344CB8AC3E}">
        <p14:creationId xmlns:p14="http://schemas.microsoft.com/office/powerpoint/2010/main" val="4189252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6FBA2318-657D-42C6-AB7B-E9BBF4DA2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419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32980AD2-3FC6-4309-A775-93AFA5595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95120" y="1258888"/>
            <a:ext cx="6299200" cy="359759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dirty="0"/>
              <a:t>while (true) {</a:t>
            </a:r>
            <a:br>
              <a:rPr lang="en-US" altLang="en-US" dirty="0"/>
            </a:br>
            <a:r>
              <a:rPr lang="en-US" altLang="en-US" dirty="0"/>
              <a:t>	/* produce an item in next produced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/>
              <a:t>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/>
              <a:t>	while (counter == BUFFER_SIZE) 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/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/>
              <a:t>	buffer[in] = </a:t>
            </a:r>
            <a:r>
              <a:rPr lang="en-US" altLang="en-US" dirty="0" err="1"/>
              <a:t>next_produced</a:t>
            </a:r>
            <a:r>
              <a:rPr lang="en-US" altLang="en-US" dirty="0"/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/>
              <a:t>	in = (in + 1) % BUFFER_SIZE;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/>
              <a:t>	counter++;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199346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F7414AA-B215-4A20-88A1-C865671BE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363" y="11675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F7E5C80C-620B-4BAE-A990-B50235C7D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53651" y="1262063"/>
            <a:ext cx="6797869" cy="3482657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while (true) {</a:t>
            </a:r>
          </a:p>
          <a:p>
            <a:pPr marL="0" indent="0">
              <a:buNone/>
            </a:pPr>
            <a:r>
              <a:rPr lang="en-US" altLang="en-US" dirty="0"/>
              <a:t>	while (counter == 0) </a:t>
            </a:r>
          </a:p>
          <a:p>
            <a:pPr marL="0" indent="0">
              <a:buNone/>
            </a:pPr>
            <a:r>
              <a:rPr lang="en-US" altLang="en-US" dirty="0"/>
              <a:t>		; /* do nothing */ </a:t>
            </a:r>
          </a:p>
          <a:p>
            <a:pPr marL="0" indent="0">
              <a:buNone/>
            </a:pPr>
            <a:r>
              <a:rPr lang="en-US" altLang="en-US" dirty="0"/>
              <a:t>	</a:t>
            </a:r>
            <a:r>
              <a:rPr lang="en-US" altLang="en-US" dirty="0" err="1"/>
              <a:t>next_consumed</a:t>
            </a:r>
            <a:r>
              <a:rPr lang="en-US" altLang="en-US" dirty="0"/>
              <a:t> = buffer[out]; </a:t>
            </a:r>
          </a:p>
          <a:p>
            <a:pPr marL="0" indent="0">
              <a:buNone/>
            </a:pPr>
            <a:r>
              <a:rPr lang="en-US" altLang="en-US" dirty="0"/>
              <a:t>	out = (out + 1) % BUFFER_SIZE; 	</a:t>
            </a:r>
          </a:p>
          <a:p>
            <a:pPr marL="0" indent="0">
              <a:buNone/>
            </a:pPr>
            <a:r>
              <a:rPr lang="en-US" altLang="en-US" dirty="0"/>
              <a:t>        counter--; </a:t>
            </a:r>
          </a:p>
          <a:p>
            <a:pPr marL="0" indent="0">
              <a:buNone/>
            </a:pPr>
            <a:r>
              <a:rPr lang="en-US" altLang="en-US" dirty="0"/>
              <a:t>	/* consume the item in next consumed */ </a:t>
            </a:r>
          </a:p>
          <a:p>
            <a:pPr marL="0" indent="0">
              <a:buNone/>
            </a:pPr>
            <a:r>
              <a:rPr lang="en-US" altLang="en-US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11936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7E8AE27-E50C-40A0-B477-CFFEC3475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22250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D446FCF-843C-4B0E-B66C-D60BED277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6500"/>
            <a:ext cx="7624536" cy="475887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operating system executes a variety of programs that run as a process.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dirty="0"/>
              <a:t> – a program in execution; process execution must progress in sequential fashion. No parallel execution of instructions of a  single process</a:t>
            </a:r>
          </a:p>
          <a:p>
            <a:r>
              <a:rPr lang="en-US" altLang="en-US" dirty="0"/>
              <a:t>Multiple parts</a:t>
            </a:r>
          </a:p>
          <a:p>
            <a:pPr lvl="1"/>
            <a:r>
              <a:rPr lang="en-US" altLang="en-US" dirty="0"/>
              <a:t>The program code, 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text section</a:t>
            </a:r>
          </a:p>
          <a:p>
            <a:pPr lvl="1"/>
            <a:r>
              <a:rPr lang="en-US" altLang="en-US" dirty="0"/>
              <a:t>Current activity including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 counter</a:t>
            </a:r>
            <a:r>
              <a:rPr lang="en-US" altLang="en-US" dirty="0"/>
              <a:t>, processor registers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b="1" dirty="0"/>
              <a:t> </a:t>
            </a:r>
            <a:r>
              <a:rPr lang="en-US" altLang="en-US" dirty="0"/>
              <a:t>containing temporary data</a:t>
            </a:r>
          </a:p>
          <a:p>
            <a:pPr lvl="2"/>
            <a:r>
              <a:rPr lang="en-US" altLang="en-US" dirty="0"/>
              <a:t>Function parameters, return addresses, local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 section </a:t>
            </a:r>
            <a:r>
              <a:rPr lang="en-US" altLang="en-US" dirty="0"/>
              <a:t>containing global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Heap</a:t>
            </a:r>
            <a:r>
              <a:rPr lang="en-US" altLang="en-US" b="1" dirty="0"/>
              <a:t> </a:t>
            </a:r>
            <a:r>
              <a:rPr lang="en-US" altLang="en-US" dirty="0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7685216" cy="51736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counter++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register1 = register1 + 1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counter = register1</a:t>
            </a:r>
            <a:endParaRPr lang="en-US" altLang="en-US" sz="800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counter--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register2 = register2 - 1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counter = register2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600" dirty="0"/>
              <a:t>Consider this execution interleaving with </a:t>
            </a:r>
            <a:r>
              <a:rPr lang="ja-JP" altLang="en-US" sz="1600" dirty="0"/>
              <a:t>“</a:t>
            </a:r>
            <a:r>
              <a:rPr lang="en-US" altLang="ja-JP" sz="1600" dirty="0"/>
              <a:t>count = 5</a:t>
            </a:r>
            <a:r>
              <a:rPr lang="ja-JP" altLang="en-US" sz="1600" dirty="0"/>
              <a:t>”</a:t>
            </a:r>
            <a:r>
              <a:rPr lang="en-US" altLang="ja-JP" sz="1600" dirty="0"/>
              <a:t> initially: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dirty="0"/>
              <a:t>	S0: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 </a:t>
            </a:r>
            <a:r>
              <a:rPr lang="en-US" altLang="en-US" sz="1600" dirty="0"/>
              <a:t>{register1 = 5}</a:t>
            </a:r>
            <a:br>
              <a:rPr lang="en-US" altLang="en-US" sz="1600" dirty="0"/>
            </a:br>
            <a:r>
              <a:rPr lang="en-US" altLang="en-US" sz="1600" dirty="0"/>
              <a:t>S1: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register1 + 1   </a:t>
            </a:r>
            <a:r>
              <a:rPr lang="en-US" altLang="en-US" sz="1600" dirty="0"/>
              <a:t>{register1 = 6} </a:t>
            </a:r>
            <a:br>
              <a:rPr lang="en-US" altLang="en-US" sz="1600" dirty="0"/>
            </a:br>
            <a:r>
              <a:rPr lang="en-US" altLang="en-US" sz="1600" dirty="0"/>
              <a:t>S2: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</a:t>
            </a:r>
            <a:r>
              <a:rPr lang="en-US" altLang="en-US" sz="1600" dirty="0"/>
              <a:t>{register2 = 5} </a:t>
            </a:r>
            <a:br>
              <a:rPr lang="en-US" altLang="en-US" sz="1600" dirty="0"/>
            </a:br>
            <a:r>
              <a:rPr lang="en-US" altLang="en-US" sz="1600" dirty="0"/>
              <a:t>S3: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register2 – 1  </a:t>
            </a:r>
            <a:r>
              <a:rPr lang="en-US" altLang="en-US" sz="1600" dirty="0"/>
              <a:t>{register2 = 4} </a:t>
            </a:r>
            <a:br>
              <a:rPr lang="en-US" altLang="en-US" sz="1600" dirty="0"/>
            </a:br>
            <a:r>
              <a:rPr lang="en-US" altLang="en-US" sz="1600" dirty="0"/>
              <a:t>S4: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counter = register1         </a:t>
            </a:r>
            <a:r>
              <a:rPr lang="en-US" altLang="en-US" sz="1600" dirty="0"/>
              <a:t>{counter = 6 } </a:t>
            </a:r>
            <a:br>
              <a:rPr lang="en-US" altLang="en-US" sz="1600" dirty="0"/>
            </a:br>
            <a:r>
              <a:rPr lang="en-US" altLang="en-US" sz="1600" dirty="0"/>
              <a:t>S5: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counter = register2        </a:t>
            </a:r>
            <a:r>
              <a:rPr lang="en-US" altLang="en-US" sz="1600" dirty="0"/>
              <a:t>{counter = 4}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4105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 (Cont.)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6550503" cy="47452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Question – why was there no race condition in the first solution (where at most N – 1) buffers can be filled?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in Chapter 6.</a:t>
            </a:r>
          </a:p>
        </p:txBody>
      </p:sp>
    </p:spTree>
    <p:extLst>
      <p:ext uri="{BB962C8B-B14F-4D97-AF65-F5344CB8AC3E}">
        <p14:creationId xmlns:p14="http://schemas.microsoft.com/office/powerpoint/2010/main" val="2239292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F3F2B4A-DE70-43EF-BB61-6A78698FE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222" y="133932"/>
            <a:ext cx="7996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IPC – Message Passing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70AECD7B-E784-4C8C-8677-1B9EFF192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201738"/>
            <a:ext cx="6236870" cy="43809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Processes communicate with each other without resorting to shared variables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IPC facility provides two operations: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The</a:t>
            </a:r>
            <a:r>
              <a:rPr lang="en-US" altLang="en-US" i="1" dirty="0"/>
              <a:t> message</a:t>
            </a:r>
            <a:r>
              <a:rPr lang="en-US" altLang="en-US" dirty="0"/>
              <a:t> size is either fixed or variable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833C5ED-B4D0-4EF0-A04C-582581174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20663"/>
            <a:ext cx="7997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Message Passing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A6A6236-9FD7-4CF5-AFB2-3C81D1F5D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0476" y="1091532"/>
            <a:ext cx="7003047" cy="4674936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If processes </a:t>
            </a:r>
            <a:r>
              <a:rPr lang="en-US" altLang="en-US" i="1" dirty="0"/>
              <a:t>P</a:t>
            </a:r>
            <a:r>
              <a:rPr lang="en-US" altLang="en-US" dirty="0"/>
              <a:t> and </a:t>
            </a:r>
            <a:r>
              <a:rPr lang="en-US" altLang="en-US" i="1" dirty="0"/>
              <a:t>Q</a:t>
            </a:r>
            <a:r>
              <a:rPr lang="en-US" altLang="en-US" dirty="0"/>
              <a:t> wish to communicate, they need to: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Establish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link</a:t>
            </a:r>
            <a:r>
              <a:rPr lang="en-US" altLang="en-US" sz="2000" b="1" dirty="0"/>
              <a:t> </a:t>
            </a:r>
            <a:r>
              <a:rPr lang="en-US" altLang="en-US" dirty="0"/>
              <a:t>between them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Exchange messages via send/receive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Implementation issues:</a:t>
            </a:r>
          </a:p>
          <a:p>
            <a:pPr lvl="1"/>
            <a:r>
              <a:rPr lang="en-US" altLang="en-US" dirty="0"/>
              <a:t>How are links established?</a:t>
            </a:r>
          </a:p>
          <a:p>
            <a:pPr lvl="1"/>
            <a:r>
              <a:rPr lang="en-US" altLang="en-US" dirty="0"/>
              <a:t>Can a link be associated with more than two processes?</a:t>
            </a:r>
          </a:p>
          <a:p>
            <a:pPr lvl="1"/>
            <a:r>
              <a:rPr lang="en-US" altLang="en-US" dirty="0"/>
              <a:t>How many links can there be between every pair of communicating processes?</a:t>
            </a:r>
          </a:p>
          <a:p>
            <a:pPr lvl="1"/>
            <a:r>
              <a:rPr lang="en-US" altLang="en-US" dirty="0"/>
              <a:t>What is the capacity of a link?</a:t>
            </a:r>
          </a:p>
          <a:p>
            <a:pPr lvl="1"/>
            <a:r>
              <a:rPr lang="en-US" altLang="en-US" dirty="0"/>
              <a:t>Is the size of a message that the link can accommodate fixed or variable?</a:t>
            </a:r>
          </a:p>
          <a:p>
            <a:pPr lvl="1"/>
            <a:r>
              <a:rPr lang="en-US" altLang="en-US" dirty="0"/>
              <a:t>Is a link unidirectional or bi-directional?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81AC626-0A50-457E-ACC9-A83EC0103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488" y="130757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Implementation of Communication Link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D1C4DEC-BA4C-4FF4-8D99-3F8564557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785813"/>
            <a:ext cx="7694613" cy="4530725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Physical: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Shared memory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Hardware bus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Network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Logical: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Direct or indirect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Synchronous or asynchronous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Automatic or explicit buffering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942199CC-6297-4236-868D-6C518166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1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 Communication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A7D9FE3-3D61-44CD-BD78-77CFC4A0B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1138238"/>
            <a:ext cx="7635875" cy="4530725"/>
          </a:xfrm>
        </p:spPr>
        <p:txBody>
          <a:bodyPr/>
          <a:lstStyle/>
          <a:p>
            <a:r>
              <a:rPr lang="en-US" altLang="en-US" dirty="0"/>
              <a:t>Processes must name each other explicitly:</a:t>
            </a:r>
          </a:p>
          <a:p>
            <a:pPr lvl="1"/>
            <a:r>
              <a:rPr lang="en-US" altLang="en-US" sz="2100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 (</a:t>
            </a:r>
            <a:r>
              <a:rPr lang="en-US" altLang="en-US" i="1" dirty="0"/>
              <a:t>P, message</a:t>
            </a:r>
            <a:r>
              <a:rPr lang="en-US" altLang="en-US" dirty="0"/>
              <a:t>) – send a message to process P</a:t>
            </a:r>
          </a:p>
          <a:p>
            <a:pPr lvl="1"/>
            <a:r>
              <a:rPr lang="en-US" altLang="en-US" sz="2100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Q, message</a:t>
            </a:r>
            <a:r>
              <a:rPr lang="en-US" altLang="en-US" dirty="0"/>
              <a:t>) – receive a message from process Q</a:t>
            </a:r>
          </a:p>
          <a:p>
            <a:r>
              <a:rPr lang="en-US" altLang="en-US" dirty="0"/>
              <a:t>Properties of communication link</a:t>
            </a:r>
          </a:p>
          <a:p>
            <a:pPr lvl="1"/>
            <a:r>
              <a:rPr lang="en-US" altLang="en-US" dirty="0"/>
              <a:t>Links are established automatically</a:t>
            </a:r>
          </a:p>
          <a:p>
            <a:pPr lvl="1"/>
            <a:r>
              <a:rPr lang="en-US" altLang="en-US" dirty="0"/>
              <a:t>A link is associated with exactly one pair of communicating processes</a:t>
            </a:r>
          </a:p>
          <a:p>
            <a:pPr lvl="1"/>
            <a:r>
              <a:rPr lang="en-US" altLang="en-US" dirty="0"/>
              <a:t>Between each pair there exists exactly one link</a:t>
            </a:r>
          </a:p>
          <a:p>
            <a:pPr lvl="1"/>
            <a:r>
              <a:rPr lang="en-US" altLang="en-US" dirty="0"/>
              <a:t>The link may be unidirectional, but is usually bi-directional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143D8FC-6F48-4E94-BF58-37342F331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075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D569671-6F8E-4503-8E83-6B359504B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1147763"/>
            <a:ext cx="7397583" cy="4073942"/>
          </a:xfrm>
        </p:spPr>
        <p:txBody>
          <a:bodyPr/>
          <a:lstStyle/>
          <a:p>
            <a:r>
              <a:rPr lang="en-US" altLang="en-US"/>
              <a:t>Messages are directed and received from mailboxes (also referred to as ports)</a:t>
            </a:r>
          </a:p>
          <a:p>
            <a:pPr lvl="1"/>
            <a:r>
              <a:rPr lang="en-US" altLang="en-US"/>
              <a:t>Each mailbox has a unique id</a:t>
            </a:r>
          </a:p>
          <a:p>
            <a:pPr lvl="1"/>
            <a:r>
              <a:rPr lang="en-US" altLang="en-US"/>
              <a:t>Processes can communicate only if they share a mailbox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 established only if processes share a common mailbox</a:t>
            </a:r>
          </a:p>
          <a:p>
            <a:pPr lvl="1"/>
            <a:r>
              <a:rPr lang="en-US" altLang="en-US"/>
              <a:t>A link may be associated with many processes</a:t>
            </a:r>
          </a:p>
          <a:p>
            <a:pPr lvl="1"/>
            <a:r>
              <a:rPr lang="en-US" altLang="en-US"/>
              <a:t>Each pair of processes may share several communication links</a:t>
            </a:r>
          </a:p>
          <a:p>
            <a:pPr lvl="1"/>
            <a:r>
              <a:rPr lang="en-US" altLang="en-US"/>
              <a:t>Link may be unidirectional or bi-directional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34E55BDD-A170-4015-BADB-B0ED48E46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35063"/>
            <a:ext cx="7535863" cy="3821112"/>
          </a:xfrm>
        </p:spPr>
        <p:txBody>
          <a:bodyPr/>
          <a:lstStyle/>
          <a:p>
            <a:r>
              <a:rPr lang="en-US" altLang="en-US" dirty="0"/>
              <a:t>Operations</a:t>
            </a:r>
          </a:p>
          <a:p>
            <a:pPr lvl="1"/>
            <a:r>
              <a:rPr lang="en-US" altLang="en-US" dirty="0"/>
              <a:t>Create a new mailbox (port)</a:t>
            </a:r>
          </a:p>
          <a:p>
            <a:pPr lvl="1"/>
            <a:r>
              <a:rPr lang="en-US" altLang="en-US" dirty="0"/>
              <a:t>Send and receive messages through mailbox</a:t>
            </a:r>
          </a:p>
          <a:p>
            <a:pPr lvl="1"/>
            <a:r>
              <a:rPr lang="en-US" altLang="en-US" dirty="0"/>
              <a:t>Delete a mailbox</a:t>
            </a:r>
          </a:p>
          <a:p>
            <a:r>
              <a:rPr lang="en-US" altLang="en-US" dirty="0"/>
              <a:t>Primitives are defined as:</a:t>
            </a:r>
          </a:p>
          <a:p>
            <a:pPr lvl="1"/>
            <a:r>
              <a:rPr lang="en-US" altLang="en-US" sz="2100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send a message to mailbox A</a:t>
            </a:r>
          </a:p>
          <a:p>
            <a:pPr lvl="1"/>
            <a:r>
              <a:rPr lang="en-US" altLang="en-US" sz="2100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receive a message from mailbox A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5F04958A-396F-4A7F-8CBA-0260CD196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4572" y="141201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/>
              <a:t>Mailbox sharing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 i="1"/>
              <a:t>, P</a:t>
            </a:r>
            <a:r>
              <a:rPr lang="en-US" altLang="en-US" i="1" baseline="-25000"/>
              <a:t>2</a:t>
            </a:r>
            <a:r>
              <a:rPr lang="en-US" altLang="en-US" i="1"/>
              <a:t>,</a:t>
            </a:r>
            <a:r>
              <a:rPr lang="en-US" altLang="en-US"/>
              <a:t> 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share mailbox A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/>
              <a:t>, sends;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 i="1"/>
              <a:t> </a:t>
            </a:r>
            <a:r>
              <a:rPr lang="en-US" altLang="en-US"/>
              <a:t>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receive</a:t>
            </a:r>
          </a:p>
          <a:p>
            <a:pPr lvl="1"/>
            <a:r>
              <a:rPr lang="en-US" altLang="en-US"/>
              <a:t>Who gets the message?</a:t>
            </a:r>
          </a:p>
          <a:p>
            <a:r>
              <a:rPr lang="en-US" altLang="en-US"/>
              <a:t>Solutions</a:t>
            </a:r>
          </a:p>
          <a:p>
            <a:pPr lvl="1"/>
            <a:r>
              <a:rPr lang="en-US" altLang="en-US"/>
              <a:t>Allow a link to be associated with at most two processes</a:t>
            </a:r>
          </a:p>
          <a:p>
            <a:pPr lvl="1"/>
            <a:r>
              <a:rPr lang="en-US" altLang="en-US"/>
              <a:t>Allow only one process at a time to execute a receive operation</a:t>
            </a:r>
          </a:p>
          <a:p>
            <a:pPr lvl="1"/>
            <a:r>
              <a:rPr lang="en-US" altLang="en-US"/>
              <a:t>Allow the system to select arbitrarily the receiver.  Sender is notified who the receiver was.</a:t>
            </a: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985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0225" y="1588165"/>
            <a:ext cx="7716838" cy="4976891"/>
          </a:xfrm>
        </p:spPr>
        <p:txBody>
          <a:bodyPr/>
          <a:lstStyle/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synchronous</a:t>
            </a:r>
          </a:p>
          <a:p>
            <a:pPr marL="798513" lvl="1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798513" lvl="1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asynchronous</a:t>
            </a:r>
          </a:p>
          <a:p>
            <a:pPr marL="798513" lvl="1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798513" lvl="1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398463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062E3-7EE3-4CB3-A7FD-45050A40F8C4}"/>
              </a:ext>
            </a:extLst>
          </p:cNvPr>
          <p:cNvSpPr txBox="1"/>
          <p:nvPr/>
        </p:nvSpPr>
        <p:spPr>
          <a:xfrm>
            <a:off x="866272" y="1091585"/>
            <a:ext cx="74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</p:txBody>
      </p:sp>
    </p:spTree>
    <p:extLst>
      <p:ext uri="{BB962C8B-B14F-4D97-AF65-F5344CB8AC3E}">
        <p14:creationId xmlns:p14="http://schemas.microsoft.com/office/powerpoint/2010/main" val="1615924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9FB78B1-A72C-494F-9718-8FF44F750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301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B99AC1A-7079-467A-A88A-5DCC86E36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3325"/>
            <a:ext cx="6949621" cy="4595132"/>
          </a:xfrm>
        </p:spPr>
        <p:txBody>
          <a:bodyPr/>
          <a:lstStyle/>
          <a:p>
            <a:r>
              <a:rPr lang="en-US" altLang="en-US" dirty="0"/>
              <a:t>Program is </a:t>
            </a:r>
            <a:r>
              <a:rPr lang="en-US" altLang="en-US" b="1" dirty="0"/>
              <a:t>passive</a:t>
            </a:r>
            <a:r>
              <a:rPr lang="en-US" altLang="en-US" dirty="0"/>
              <a:t> entity stored on disk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dirty="0"/>
              <a:t>); process is </a:t>
            </a:r>
            <a:r>
              <a:rPr lang="en-US" altLang="en-US" b="1" dirty="0"/>
              <a:t>active</a:t>
            </a:r>
            <a:r>
              <a:rPr lang="en-US" altLang="en-US" b="1" i="1" dirty="0"/>
              <a:t> </a:t>
            </a:r>
          </a:p>
          <a:p>
            <a:pPr lvl="1"/>
            <a:r>
              <a:rPr lang="en-US" altLang="en-US" dirty="0"/>
              <a:t>Program becomes process when an executable file is loaded into memory</a:t>
            </a:r>
          </a:p>
          <a:p>
            <a:r>
              <a:rPr lang="en-US" altLang="en-US" dirty="0"/>
              <a:t>Execution of program started via GUI mouse clicks, command line entry of its name, etc.</a:t>
            </a:r>
          </a:p>
          <a:p>
            <a:r>
              <a:rPr lang="en-US" altLang="en-US" dirty="0"/>
              <a:t>One program can be several processes</a:t>
            </a:r>
          </a:p>
          <a:p>
            <a:pPr lvl="1"/>
            <a:r>
              <a:rPr lang="en-US" altLang="en-US" dirty="0"/>
              <a:t>Consider multiple users executing the same program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2"/>
            <a:r>
              <a:rPr lang="en-US" altLang="en-US" dirty="0"/>
              <a:t>Compiler</a:t>
            </a:r>
          </a:p>
          <a:p>
            <a:pPr lvl="2"/>
            <a:r>
              <a:rPr lang="en-US" altLang="en-US" dirty="0"/>
              <a:t>Text editor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 dirty="0"/>
              <a:t>Producer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>
                <a:cs typeface="Courier New" panose="02070309020205020404" pitchFamily="49" charset="0"/>
              </a:rPr>
              <a:t>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produce an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send(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r>
              <a:rPr kumimoji="0"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Consumer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dirty="0"/>
              <a:t>            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 receive(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consume the item in </a:t>
            </a:r>
            <a:r>
              <a:rPr kumimoji="0"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altLang="en-US" dirty="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3081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Producer-Consumer: 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992440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EFCCDAF0-ADCB-498D-ABA7-61D9ACD7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Buffering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9F3FAE0B-E324-4D81-9059-93D9D79F3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7658100" cy="4530725"/>
          </a:xfrm>
        </p:spPr>
        <p:txBody>
          <a:bodyPr/>
          <a:lstStyle/>
          <a:p>
            <a:r>
              <a:rPr lang="en-US" altLang="en-US"/>
              <a:t>Queue of messages attached to the link.</a:t>
            </a:r>
          </a:p>
          <a:p>
            <a:r>
              <a:rPr lang="en-US" altLang="en-US"/>
              <a:t>Implemented in one of three ways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1.</a:t>
            </a:r>
            <a:r>
              <a:rPr lang="en-US" altLang="en-US"/>
              <a:t>	Zero capacity – no messages are queued on a link.</a:t>
            </a:r>
            <a:br>
              <a:rPr lang="en-US" altLang="en-US"/>
            </a:br>
            <a:r>
              <a:rPr lang="en-US" altLang="en-US"/>
              <a:t>Sender must wait for receiver (rendezvous)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2.</a:t>
            </a:r>
            <a:r>
              <a:rPr lang="en-US" altLang="en-US"/>
              <a:t>	Bounded capacity – finite length of </a:t>
            </a:r>
            <a:r>
              <a:rPr lang="en-US" altLang="en-US" i="1"/>
              <a:t>n</a:t>
            </a:r>
            <a:r>
              <a:rPr lang="en-US" altLang="en-US"/>
              <a:t> messages</a:t>
            </a:r>
            <a:br>
              <a:rPr lang="en-US" altLang="en-US"/>
            </a:br>
            <a:r>
              <a:rPr lang="en-US" altLang="en-US"/>
              <a:t>Sender must wait if link full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3.</a:t>
            </a:r>
            <a:r>
              <a:rPr lang="en-US" altLang="en-US"/>
              <a:t>	Unbounded capacity – infinite length </a:t>
            </a:r>
            <a:br>
              <a:rPr lang="en-US" altLang="en-US"/>
            </a:br>
            <a:r>
              <a:rPr lang="en-US" altLang="en-US"/>
              <a:t>Sender never waits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177B0164-79AB-466A-AEF8-910811B2B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7588" y="164465"/>
            <a:ext cx="7850187" cy="576263"/>
          </a:xfrm>
        </p:spPr>
        <p:txBody>
          <a:bodyPr/>
          <a:lstStyle/>
          <a:p>
            <a:r>
              <a:rPr lang="en-US" altLang="en-US" dirty="0"/>
              <a:t>Examples of IPC Systems - POSIX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id="{97B56D75-D444-495A-8F21-29317312A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225" y="1233488"/>
            <a:ext cx="7577138" cy="4530725"/>
          </a:xfrm>
        </p:spPr>
        <p:txBody>
          <a:bodyPr/>
          <a:lstStyle/>
          <a:p>
            <a:r>
              <a:rPr lang="en-US" altLang="en-US"/>
              <a:t>POSIX Shared Memory</a:t>
            </a:r>
          </a:p>
          <a:p>
            <a:pPr lvl="1"/>
            <a:r>
              <a:rPr lang="en-US" altLang="en-US"/>
              <a:t>Process first creates shared memory segment</a:t>
            </a:r>
            <a:br>
              <a:rPr lang="en-US" altLang="en-US"/>
            </a:b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shm_fd = shm_open(name, O CREAT | O RDWR, 0666);</a:t>
            </a:r>
          </a:p>
          <a:p>
            <a:pPr lvl="1"/>
            <a:r>
              <a:rPr lang="en-US" altLang="en-US"/>
              <a:t>Also used to open an existing segment</a:t>
            </a:r>
          </a:p>
          <a:p>
            <a:pPr lvl="1"/>
            <a:r>
              <a:rPr lang="en-US" altLang="en-US"/>
              <a:t>Set the size of the object</a:t>
            </a:r>
          </a:p>
          <a:p>
            <a:pPr>
              <a:buFont typeface="Monotype Sorts" pitchFamily="-84" charset="2"/>
              <a:buNone/>
            </a:pPr>
            <a:r>
              <a:rPr lang="en-US" altLang="en-US"/>
              <a:t>	</a:t>
            </a:r>
            <a:r>
              <a:rPr lang="en-US" altLang="en-US" b="1">
                <a:latin typeface="Courier New" panose="02070309020205020404" pitchFamily="49" charset="0"/>
              </a:rPr>
              <a:t>ftruncate(shm_fd, 4096); </a:t>
            </a:r>
          </a:p>
          <a:p>
            <a:pPr lvl="1"/>
            <a:r>
              <a:rPr lang="en-US" altLang="en-US"/>
              <a:t>Use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mmap() </a:t>
            </a:r>
            <a:r>
              <a:rPr lang="en-US" altLang="en-US"/>
              <a:t>to memory-map a file pointer to the shared memory object</a:t>
            </a:r>
          </a:p>
          <a:p>
            <a:pPr lvl="1"/>
            <a:r>
              <a:rPr lang="en-US" altLang="en-US"/>
              <a:t>Reading and writing to shared memory is done by using the pointer returned by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mmap()</a:t>
            </a:r>
            <a:r>
              <a:rPr lang="en-US" altLang="en-US"/>
              <a:t>.</a:t>
            </a:r>
            <a:br>
              <a:rPr lang="en-US" altLang="en-US"/>
            </a:br>
            <a:br>
              <a:rPr lang="en-US" altLang="en-US"/>
            </a:br>
            <a:endParaRPr lang="en-US" altLang="en-US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1C323C46-CF44-41D6-BAB1-2E6334C380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19075"/>
            <a:ext cx="7850188" cy="576263"/>
          </a:xfrm>
        </p:spPr>
        <p:txBody>
          <a:bodyPr/>
          <a:lstStyle/>
          <a:p>
            <a:r>
              <a:rPr lang="en-US" altLang="en-US"/>
              <a:t>IPC POSIX Producer</a:t>
            </a:r>
          </a:p>
        </p:txBody>
      </p:sp>
      <p:pic>
        <p:nvPicPr>
          <p:cNvPr id="98307" name="Picture 1" descr="Screen Shot 2013-03-14 at 6.46.57 PM.png">
            <a:extLst>
              <a:ext uri="{FF2B5EF4-FFF2-40B4-BE49-F238E27FC236}">
                <a16:creationId xmlns:a16="http://schemas.microsoft.com/office/drawing/2014/main" id="{61A9851A-030D-4A31-97DA-D34C1F0D8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903288"/>
            <a:ext cx="3754437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2CAE47D-3817-440B-8694-F512695F8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33363"/>
            <a:ext cx="7850188" cy="576262"/>
          </a:xfrm>
        </p:spPr>
        <p:txBody>
          <a:bodyPr/>
          <a:lstStyle/>
          <a:p>
            <a:r>
              <a:rPr lang="en-US" altLang="en-US"/>
              <a:t>IPC POSIX Consumer</a:t>
            </a:r>
          </a:p>
        </p:txBody>
      </p:sp>
      <p:pic>
        <p:nvPicPr>
          <p:cNvPr id="100355" name="Picture 1" descr="Screen Shot 2013-03-12 at 1.38.41 PM.png">
            <a:extLst>
              <a:ext uri="{FF2B5EF4-FFF2-40B4-BE49-F238E27FC236}">
                <a16:creationId xmlns:a16="http://schemas.microsoft.com/office/drawing/2014/main" id="{0B653FB0-9968-4B72-95FF-0DAED2D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892175"/>
            <a:ext cx="4521200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:a16="http://schemas.microsoft.com/office/drawing/2014/main" id="{35415C98-6AA0-438D-B9AC-E2E863863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8" y="230188"/>
            <a:ext cx="7548562" cy="576262"/>
          </a:xfrm>
        </p:spPr>
        <p:txBody>
          <a:bodyPr/>
          <a:lstStyle/>
          <a:p>
            <a:r>
              <a:rPr lang="en-US" altLang="en-US" dirty="0"/>
              <a:t>Examples of IPC Systems - Mach</a:t>
            </a:r>
          </a:p>
        </p:txBody>
      </p:sp>
      <p:sp>
        <p:nvSpPr>
          <p:cNvPr id="102403" name="Content Placeholder 2">
            <a:extLst>
              <a:ext uri="{FF2B5EF4-FFF2-40B4-BE49-F238E27FC236}">
                <a16:creationId xmlns:a16="http://schemas.microsoft.com/office/drawing/2014/main" id="{F7B5A04B-9E69-4538-9F47-9CD69C217C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4075" y="1076325"/>
            <a:ext cx="7645400" cy="4530725"/>
          </a:xfrm>
        </p:spPr>
        <p:txBody>
          <a:bodyPr/>
          <a:lstStyle/>
          <a:p>
            <a:r>
              <a:rPr lang="en-US" altLang="en-US"/>
              <a:t>Mach communication is message based</a:t>
            </a:r>
          </a:p>
          <a:p>
            <a:pPr lvl="1"/>
            <a:r>
              <a:rPr lang="en-US" altLang="en-US"/>
              <a:t>Even system calls are messages</a:t>
            </a:r>
          </a:p>
          <a:p>
            <a:pPr lvl="1"/>
            <a:r>
              <a:rPr lang="en-US" altLang="en-US"/>
              <a:t>Each task gets two ports at creation- Kernel and Notify</a:t>
            </a:r>
          </a:p>
          <a:p>
            <a:pPr lvl="1"/>
            <a:r>
              <a:rPr lang="en-US" altLang="en-US"/>
              <a:t>Messages are sent and received using the </a:t>
            </a:r>
            <a:r>
              <a:rPr lang="en-US" altLang="en-US" b="1">
                <a:latin typeface="Courier New" panose="02070309020205020404" pitchFamily="49" charset="0"/>
              </a:rPr>
              <a:t>mach_msg() </a:t>
            </a:r>
            <a:r>
              <a:rPr lang="en-US" altLang="en-US"/>
              <a:t>function</a:t>
            </a:r>
          </a:p>
          <a:p>
            <a:pPr lvl="1"/>
            <a:r>
              <a:rPr lang="en-US" altLang="en-US"/>
              <a:t>Ports needed for communication, created via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	mach_port_allocate()</a:t>
            </a:r>
          </a:p>
          <a:p>
            <a:pPr lvl="1"/>
            <a:r>
              <a:rPr lang="en-US" altLang="en-US"/>
              <a:t>Send and receive are flexible, for example four options if mailbox full:</a:t>
            </a:r>
          </a:p>
          <a:p>
            <a:pPr lvl="2"/>
            <a:r>
              <a:rPr lang="en-US" altLang="en-US"/>
              <a:t>Wait indefinitely</a:t>
            </a:r>
          </a:p>
          <a:p>
            <a:pPr lvl="2"/>
            <a:r>
              <a:rPr lang="en-US" altLang="en-US"/>
              <a:t>Wait at most n milliseconds</a:t>
            </a:r>
          </a:p>
          <a:p>
            <a:pPr lvl="2"/>
            <a:r>
              <a:rPr lang="en-US" altLang="en-US"/>
              <a:t>Return immediately</a:t>
            </a:r>
          </a:p>
          <a:p>
            <a:pPr lvl="2"/>
            <a:r>
              <a:rPr lang="en-US" altLang="en-US"/>
              <a:t>Temporarily cache a message</a:t>
            </a:r>
          </a:p>
          <a:p>
            <a:pPr lvl="1"/>
            <a:endParaRPr lang="en-US" altLang="en-US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>
            <a:extLst>
              <a:ext uri="{FF2B5EF4-FFF2-40B4-BE49-F238E27FC236}">
                <a16:creationId xmlns:a16="http://schemas.microsoft.com/office/drawing/2014/main" id="{17415A41-B77C-44C2-A3A9-F61E201A8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Mach Messages</a:t>
            </a: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1448A0B1-912B-4A5D-AA68-2FA59417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1169353"/>
            <a:ext cx="45720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>
                <a:latin typeface="Courier New" panose="02070309020205020404" pitchFamily="49" charset="0"/>
              </a:rPr>
              <a:t>#include&lt;mach/mach.h&gt;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>
                <a:latin typeface="Courier New" panose="02070309020205020404" pitchFamily="49" charset="0"/>
              </a:rPr>
              <a:t>struct message </a:t>
            </a:r>
            <a:r>
              <a:rPr kumimoji="0" lang="en-US" altLang="en-US" sz="1400" b="1" dirty="0">
                <a:latin typeface="Courier New" panose="02070309020205020404" pitchFamily="49" charset="0"/>
              </a:rPr>
              <a:t>{</a:t>
            </a:r>
            <a:br>
              <a:rPr kumimoji="0" lang="en-US" altLang="en-US" sz="1400" b="1" dirty="0">
                <a:latin typeface="Courier New" panose="02070309020205020404" pitchFamily="49" charset="0"/>
              </a:rPr>
            </a:br>
            <a:r>
              <a:rPr kumimoji="0" lang="en-US" altLang="en-US" sz="1400" b="1" dirty="0">
                <a:latin typeface="Courier New" panose="02070309020205020404" pitchFamily="49" charset="0"/>
              </a:rPr>
              <a:t>	</a:t>
            </a:r>
            <a:r>
              <a:rPr kumimoji="0" lang="en-US" altLang="en-US" b="1" dirty="0" err="1">
                <a:latin typeface="Courier New" panose="02070309020205020404" pitchFamily="49" charset="0"/>
              </a:rPr>
              <a:t>mach_msg_header_t</a:t>
            </a:r>
            <a:r>
              <a:rPr kumimoji="0" lang="en-US" altLang="en-US" b="1" dirty="0">
                <a:latin typeface="Courier New" panose="02070309020205020404" pitchFamily="49" charset="0"/>
              </a:rPr>
              <a:t> header;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>
                <a:latin typeface="Courier New" panose="02070309020205020404" pitchFamily="49" charset="0"/>
              </a:rPr>
              <a:t>	int data;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400" b="1" dirty="0">
                <a:latin typeface="Courier New" panose="02070309020205020404" pitchFamily="49" charset="0"/>
              </a:rPr>
              <a:t>}</a:t>
            </a:r>
            <a:r>
              <a:rPr kumimoji="0" lang="en-US" altLang="en-US" b="1" dirty="0">
                <a:latin typeface="Courier New" panose="02070309020205020404" pitchFamily="49" charset="0"/>
              </a:rPr>
              <a:t>;</a:t>
            </a:r>
            <a:br>
              <a:rPr kumimoji="0" lang="en-US" altLang="en-US" b="1" dirty="0">
                <a:latin typeface="Courier New" panose="02070309020205020404" pitchFamily="49" charset="0"/>
              </a:rPr>
            </a:br>
            <a:br>
              <a:rPr kumimoji="0" lang="en-US" altLang="en-US" b="1" dirty="0">
                <a:latin typeface="Courier New" panose="02070309020205020404" pitchFamily="49" charset="0"/>
              </a:rPr>
            </a:br>
            <a:r>
              <a:rPr kumimoji="0" lang="en-US" altLang="en-US" b="1" dirty="0" err="1">
                <a:latin typeface="Courier New" panose="02070309020205020404" pitchFamily="49" charset="0"/>
              </a:rPr>
              <a:t>mach</a:t>
            </a:r>
            <a:r>
              <a:rPr kumimoji="0" lang="en-US" altLang="en-US" b="1" dirty="0">
                <a:latin typeface="Courier New" panose="02070309020205020404" pitchFamily="49" charset="0"/>
              </a:rPr>
              <a:t> port t client;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 err="1">
                <a:latin typeface="Courier New" panose="02070309020205020404" pitchFamily="49" charset="0"/>
              </a:rPr>
              <a:t>mach</a:t>
            </a:r>
            <a:r>
              <a:rPr kumimoji="0" lang="en-US" altLang="en-US" b="1" dirty="0">
                <a:latin typeface="Courier New" panose="02070309020205020404" pitchFamily="49" charset="0"/>
              </a:rPr>
              <a:t> port t server;</a:t>
            </a:r>
            <a:br>
              <a:rPr kumimoji="0" lang="en-US" altLang="en-US" b="1" dirty="0">
                <a:latin typeface="Courier New" panose="02070309020205020404" pitchFamily="49" charset="0"/>
              </a:rPr>
            </a:br>
            <a:endParaRPr kumimoji="0"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>
            <a:extLst>
              <a:ext uri="{FF2B5EF4-FFF2-40B4-BE49-F238E27FC236}">
                <a16:creationId xmlns:a16="http://schemas.microsoft.com/office/drawing/2014/main" id="{BAB29CD7-9B87-4A97-899F-BD574BE8EF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5350" y="225425"/>
            <a:ext cx="7639050" cy="576263"/>
          </a:xfrm>
        </p:spPr>
        <p:txBody>
          <a:bodyPr/>
          <a:lstStyle/>
          <a:p>
            <a:r>
              <a:rPr lang="en-US" altLang="en-US"/>
              <a:t>Mach Message Passing - Client</a:t>
            </a:r>
          </a:p>
        </p:txBody>
      </p:sp>
      <p:pic>
        <p:nvPicPr>
          <p:cNvPr id="105475" name="Picture 2">
            <a:extLst>
              <a:ext uri="{FF2B5EF4-FFF2-40B4-BE49-F238E27FC236}">
                <a16:creationId xmlns:a16="http://schemas.microsoft.com/office/drawing/2014/main" id="{14AE9FBD-1D09-463A-8495-50DD2E8C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143000"/>
            <a:ext cx="66675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>
            <a:extLst>
              <a:ext uri="{FF2B5EF4-FFF2-40B4-BE49-F238E27FC236}">
                <a16:creationId xmlns:a16="http://schemas.microsoft.com/office/drawing/2014/main" id="{3CD3F126-E414-445F-91C4-4B40C1B15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8063" y="154305"/>
            <a:ext cx="7526337" cy="576263"/>
          </a:xfrm>
        </p:spPr>
        <p:txBody>
          <a:bodyPr/>
          <a:lstStyle/>
          <a:p>
            <a:r>
              <a:rPr lang="en-US" altLang="en-US" dirty="0"/>
              <a:t>Mach Message Passing - Server</a:t>
            </a:r>
          </a:p>
        </p:txBody>
      </p:sp>
      <p:pic>
        <p:nvPicPr>
          <p:cNvPr id="106499" name="Picture 2">
            <a:extLst>
              <a:ext uri="{FF2B5EF4-FFF2-40B4-BE49-F238E27FC236}">
                <a16:creationId xmlns:a16="http://schemas.microsoft.com/office/drawing/2014/main" id="{1E944D3E-85FF-4626-840A-0177C14FA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166178"/>
            <a:ext cx="69977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9AA84AD8-45BC-496F-93D4-85BB20F8D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38125"/>
            <a:ext cx="8229600" cy="576263"/>
          </a:xfrm>
        </p:spPr>
        <p:txBody>
          <a:bodyPr/>
          <a:lstStyle/>
          <a:p>
            <a:r>
              <a:rPr lang="en-US" altLang="en-US"/>
              <a:t>Examples of IPC Systems – Windows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:a16="http://schemas.microsoft.com/office/drawing/2014/main" id="{31766832-DFC8-4A86-A2CF-46CA4D6FAF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54113"/>
            <a:ext cx="6950075" cy="4530725"/>
          </a:xfrm>
        </p:spPr>
        <p:txBody>
          <a:bodyPr/>
          <a:lstStyle/>
          <a:p>
            <a:r>
              <a:rPr lang="en-US" altLang="en-US" dirty="0"/>
              <a:t>Message-passing centric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advanced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 procedure call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LPC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dirty="0"/>
              <a:t> facility</a:t>
            </a:r>
          </a:p>
          <a:p>
            <a:pPr lvl="1"/>
            <a:r>
              <a:rPr lang="en-US" altLang="en-US" dirty="0"/>
              <a:t>Only works between processes on the same system</a:t>
            </a:r>
          </a:p>
          <a:p>
            <a:pPr lvl="1"/>
            <a:r>
              <a:rPr lang="en-US" altLang="en-US" dirty="0"/>
              <a:t>Uses ports (like mailboxes) to establish and maintain communication channels</a:t>
            </a:r>
          </a:p>
          <a:p>
            <a:pPr lvl="1"/>
            <a:r>
              <a:rPr lang="en-US" altLang="en-US" dirty="0"/>
              <a:t>Communication works as follows:</a:t>
            </a:r>
          </a:p>
          <a:p>
            <a:pPr lvl="2"/>
            <a:r>
              <a:rPr lang="en-US" altLang="en-US" dirty="0"/>
              <a:t>The client opens a handle to the subsystem’</a:t>
            </a:r>
            <a:r>
              <a:rPr lang="en-US" altLang="ja-JP" dirty="0"/>
              <a:t>s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connection</a:t>
            </a:r>
            <a:r>
              <a:rPr lang="en-US" altLang="ja-JP" b="1" dirty="0">
                <a:solidFill>
                  <a:srgbClr val="0000FF"/>
                </a:solidFill>
              </a:rPr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ja-JP" dirty="0"/>
              <a:t> object.</a:t>
            </a:r>
          </a:p>
          <a:p>
            <a:pPr lvl="2"/>
            <a:r>
              <a:rPr lang="en-US" altLang="en-US" dirty="0"/>
              <a:t>The client sends a connection request.</a:t>
            </a:r>
          </a:p>
          <a:p>
            <a:pPr lvl="2"/>
            <a:r>
              <a:rPr lang="en-US" altLang="en-US" dirty="0"/>
              <a:t>The server creates two private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returns the handle to one of them to the client.</a:t>
            </a:r>
          </a:p>
          <a:p>
            <a:pPr lvl="2"/>
            <a:r>
              <a:rPr lang="en-US" altLang="en-US" dirty="0"/>
              <a:t>The client and server use the corresponding port handle to send messages or callbacks and to listen for replies.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AFA67C-5037-4199-ADB3-2B949804B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in Memory</a:t>
            </a:r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56913459-B2A5-4780-A47A-63C55AF8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595438"/>
            <a:ext cx="2655888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1870AEF7-4CF4-41BC-81BB-29CC7F55A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525" y="228600"/>
            <a:ext cx="7810500" cy="576263"/>
          </a:xfrm>
        </p:spPr>
        <p:txBody>
          <a:bodyPr/>
          <a:lstStyle/>
          <a:p>
            <a:r>
              <a:rPr lang="en-US" altLang="en-US"/>
              <a:t>Local Procedure Calls in Windows</a:t>
            </a:r>
          </a:p>
        </p:txBody>
      </p:sp>
      <p:pic>
        <p:nvPicPr>
          <p:cNvPr id="109571" name="Picture 1">
            <a:extLst>
              <a:ext uri="{FF2B5EF4-FFF2-40B4-BE49-F238E27FC236}">
                <a16:creationId xmlns:a16="http://schemas.microsoft.com/office/drawing/2014/main" id="{0D6084EA-7656-42CC-8EAC-D97ED1345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820863"/>
            <a:ext cx="6889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C25BF9C1-AE04-4A77-B3E6-FD94636BD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11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Pipes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2C682366-2987-469E-AF71-AD20FF741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713" y="1154113"/>
            <a:ext cx="7588250" cy="4530725"/>
          </a:xfrm>
        </p:spPr>
        <p:txBody>
          <a:bodyPr/>
          <a:lstStyle/>
          <a:p>
            <a:r>
              <a:rPr lang="en-US" altLang="en-US"/>
              <a:t>Acts as a conduit allowing two processes to communicate</a:t>
            </a:r>
          </a:p>
          <a:p>
            <a:r>
              <a:rPr lang="en-US" altLang="en-US"/>
              <a:t>Issues:</a:t>
            </a:r>
          </a:p>
          <a:p>
            <a:pPr lvl="1"/>
            <a:r>
              <a:rPr lang="en-US" altLang="en-US"/>
              <a:t>Is communication unidirectional or bidirectional?</a:t>
            </a:r>
          </a:p>
          <a:p>
            <a:pPr lvl="1"/>
            <a:r>
              <a:rPr lang="en-US" altLang="en-US"/>
              <a:t>In the case of two-way communication, is it half or full-duplex?</a:t>
            </a:r>
          </a:p>
          <a:p>
            <a:pPr lvl="1"/>
            <a:r>
              <a:rPr lang="en-US" altLang="en-US"/>
              <a:t>Must there exist a relationship (i.e., </a:t>
            </a:r>
            <a:r>
              <a:rPr lang="en-US" altLang="en-US" b="1" i="1"/>
              <a:t>parent-child</a:t>
            </a:r>
            <a:r>
              <a:rPr lang="en-US" altLang="en-US"/>
              <a:t>) between the communicating processes?</a:t>
            </a:r>
          </a:p>
          <a:p>
            <a:pPr lvl="1"/>
            <a:r>
              <a:rPr lang="en-US" altLang="en-US"/>
              <a:t>Can the pipes be used over a network?</a:t>
            </a:r>
          </a:p>
          <a:p>
            <a:r>
              <a:rPr lang="en-US" altLang="en-US" b="1"/>
              <a:t>Ordinary pipes </a:t>
            </a:r>
            <a:r>
              <a:rPr lang="en-US" altLang="en-US"/>
              <a:t>– cannot be accessed  from outside the process that created it. Typically, a parent process creates a pipe and uses it to communicate with a child process that it created. </a:t>
            </a:r>
          </a:p>
          <a:p>
            <a:r>
              <a:rPr lang="en-US" altLang="en-US" b="1"/>
              <a:t>Named pipes </a:t>
            </a:r>
            <a:r>
              <a:rPr lang="en-US" altLang="en-US"/>
              <a:t>– can be accessed without a parent-child relationship.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6">
            <a:extLst>
              <a:ext uri="{FF2B5EF4-FFF2-40B4-BE49-F238E27FC236}">
                <a16:creationId xmlns:a16="http://schemas.microsoft.com/office/drawing/2014/main" id="{39BA9E19-E982-409D-855A-7A7246EB3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3838"/>
            <a:ext cx="8229600" cy="576262"/>
          </a:xfrm>
        </p:spPr>
        <p:txBody>
          <a:bodyPr/>
          <a:lstStyle/>
          <a:p>
            <a:r>
              <a:rPr lang="en-US" altLang="en-US"/>
              <a:t>Ordinary Pipes</a:t>
            </a:r>
          </a:p>
        </p:txBody>
      </p:sp>
      <p:sp>
        <p:nvSpPr>
          <p:cNvPr id="113667" name="Content Placeholder 7">
            <a:extLst>
              <a:ext uri="{FF2B5EF4-FFF2-40B4-BE49-F238E27FC236}">
                <a16:creationId xmlns:a16="http://schemas.microsoft.com/office/drawing/2014/main" id="{F5BD8B2E-EBB3-49C3-9C8D-A24250F50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363" y="1138238"/>
            <a:ext cx="7537450" cy="4930775"/>
          </a:xfrm>
        </p:spPr>
        <p:txBody>
          <a:bodyPr/>
          <a:lstStyle/>
          <a:p>
            <a:r>
              <a:rPr lang="en-US" altLang="en-US" dirty="0"/>
              <a:t>Ordinary Pipes</a:t>
            </a:r>
            <a:r>
              <a:rPr lang="en-US" altLang="en-US" b="1" dirty="0"/>
              <a:t> </a:t>
            </a:r>
            <a:r>
              <a:rPr lang="en-US" altLang="en-US" dirty="0"/>
              <a:t>allow communication in standard producer-consumer style</a:t>
            </a:r>
          </a:p>
          <a:p>
            <a:r>
              <a:rPr lang="en-US" altLang="en-US" dirty="0"/>
              <a:t>Producer writes to one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write-end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Consumer reads from the other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read-end</a:t>
            </a:r>
            <a:r>
              <a:rPr lang="en-US" altLang="en-US" i="1" dirty="0"/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Ordinary pipes are therefore unidirectional</a:t>
            </a:r>
          </a:p>
          <a:p>
            <a:r>
              <a:rPr lang="en-US" altLang="en-US" dirty="0"/>
              <a:t>Require parent-child relationship between communicating processes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r>
              <a:rPr lang="en-US" altLang="en-US" dirty="0"/>
              <a:t>Windows calls these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pipes</a:t>
            </a:r>
          </a:p>
        </p:txBody>
      </p:sp>
      <p:pic>
        <p:nvPicPr>
          <p:cNvPr id="113668" name="Picture 1">
            <a:extLst>
              <a:ext uri="{FF2B5EF4-FFF2-40B4-BE49-F238E27FC236}">
                <a16:creationId xmlns:a16="http://schemas.microsoft.com/office/drawing/2014/main" id="{7F3119A2-4C8F-4927-A524-86ABC2A5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530600"/>
            <a:ext cx="3889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6">
            <a:extLst>
              <a:ext uri="{FF2B5EF4-FFF2-40B4-BE49-F238E27FC236}">
                <a16:creationId xmlns:a16="http://schemas.microsoft.com/office/drawing/2014/main" id="{F46E3781-78DE-4BB1-BE01-A0E3071BA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8229600" cy="576262"/>
          </a:xfrm>
        </p:spPr>
        <p:txBody>
          <a:bodyPr/>
          <a:lstStyle/>
          <a:p>
            <a:r>
              <a:rPr lang="en-US" altLang="en-US"/>
              <a:t>Named Pipes</a:t>
            </a:r>
          </a:p>
        </p:txBody>
      </p:sp>
      <p:sp>
        <p:nvSpPr>
          <p:cNvPr id="115715" name="Content Placeholder 7">
            <a:extLst>
              <a:ext uri="{FF2B5EF4-FFF2-40B4-BE49-F238E27FC236}">
                <a16:creationId xmlns:a16="http://schemas.microsoft.com/office/drawing/2014/main" id="{18F2E9C8-16A0-4DAA-AF49-56C9A6E9D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825" y="1233488"/>
            <a:ext cx="7651750" cy="4530725"/>
          </a:xfrm>
        </p:spPr>
        <p:txBody>
          <a:bodyPr/>
          <a:lstStyle/>
          <a:p>
            <a:r>
              <a:rPr lang="en-US" altLang="en-US"/>
              <a:t>Named Pipes are more powerful than ordinary pipes</a:t>
            </a:r>
          </a:p>
          <a:p>
            <a:r>
              <a:rPr lang="en-US" altLang="en-US"/>
              <a:t>Communication is bidirectional</a:t>
            </a:r>
          </a:p>
          <a:p>
            <a:r>
              <a:rPr lang="en-US" altLang="en-US"/>
              <a:t>No parent-child relationship is necessary between the communicating processes</a:t>
            </a:r>
          </a:p>
          <a:p>
            <a:r>
              <a:rPr lang="en-US" altLang="en-US"/>
              <a:t>Several processes can use the named pipe for communication</a:t>
            </a:r>
          </a:p>
          <a:p>
            <a:r>
              <a:rPr lang="en-US" altLang="en-US"/>
              <a:t>Provided on both UNIX and Windows systems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A75C715D-993B-44C7-ADB7-9A677E467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083" y="91440"/>
            <a:ext cx="8229600" cy="64008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Communications in Client-Server Systems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4D67705B-FB5C-413D-B899-1A626A2B7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7560" y="1314768"/>
            <a:ext cx="6794500" cy="4530725"/>
          </a:xfrm>
        </p:spPr>
        <p:txBody>
          <a:bodyPr/>
          <a:lstStyle/>
          <a:p>
            <a:r>
              <a:rPr lang="en-US" altLang="en-US"/>
              <a:t>Sockets</a:t>
            </a:r>
          </a:p>
          <a:p>
            <a:r>
              <a:rPr lang="en-US" altLang="en-US"/>
              <a:t>Remote Procedure Calls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9A89FFA0-4422-4D97-8EC3-0539C7C28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EE1CFE9-1B2A-4F4F-8A26-40D04D74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54113"/>
            <a:ext cx="7632700" cy="4530725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socket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is defined as an endpoint for communication</a:t>
            </a:r>
            <a:endParaRPr lang="en-US" altLang="en-US" sz="800" dirty="0"/>
          </a:p>
          <a:p>
            <a:r>
              <a:rPr lang="en-US" altLang="en-US" dirty="0"/>
              <a:t>Concatenation of IP address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port is a number included at start of message packet to differentiate network services on a host</a:t>
            </a:r>
            <a:endParaRPr lang="en-US" altLang="en-US" sz="800" dirty="0"/>
          </a:p>
          <a:p>
            <a:r>
              <a:rPr lang="en-US" altLang="en-US" dirty="0"/>
              <a:t>The socket </a:t>
            </a:r>
            <a:r>
              <a:rPr lang="en-US" altLang="en-US" b="1" dirty="0"/>
              <a:t>161.25.19.8:1625</a:t>
            </a:r>
            <a:r>
              <a:rPr lang="en-US" altLang="en-US" dirty="0"/>
              <a:t> refers to port </a:t>
            </a:r>
            <a:r>
              <a:rPr lang="en-US" altLang="en-US" b="1" dirty="0"/>
              <a:t>1625</a:t>
            </a:r>
            <a:r>
              <a:rPr lang="en-US" altLang="en-US" dirty="0"/>
              <a:t> on host </a:t>
            </a:r>
            <a:r>
              <a:rPr lang="en-US" altLang="en-US" b="1" dirty="0"/>
              <a:t>161.25.19.8</a:t>
            </a:r>
            <a:endParaRPr lang="en-US" altLang="en-US" sz="800" b="1" dirty="0"/>
          </a:p>
          <a:p>
            <a:r>
              <a:rPr lang="en-US" altLang="en-US" dirty="0"/>
              <a:t>Communication consists between a pair of sockets</a:t>
            </a:r>
            <a:endParaRPr lang="en-US" altLang="en-US" sz="800" dirty="0"/>
          </a:p>
          <a:p>
            <a:r>
              <a:rPr lang="en-US" altLang="en-US" dirty="0"/>
              <a:t>All ports below 1024 are </a:t>
            </a:r>
            <a:r>
              <a:rPr lang="en-US" altLang="en-US" b="1" i="1" dirty="0"/>
              <a:t>well known</a:t>
            </a:r>
            <a:r>
              <a:rPr lang="en-US" altLang="en-US" dirty="0"/>
              <a:t>, used for standard services</a:t>
            </a:r>
            <a:endParaRPr lang="en-US" altLang="en-US" sz="800" dirty="0"/>
          </a:p>
          <a:p>
            <a:r>
              <a:rPr lang="en-US" altLang="en-US" dirty="0"/>
              <a:t>Special IP address 127.0.0.1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loopback</a:t>
            </a:r>
            <a:r>
              <a:rPr lang="en-US" altLang="en-US" dirty="0"/>
              <a:t>) to refer to system on which process is running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2ED2E090-F4D8-4519-90FE-FAC4503D2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 Communication</a:t>
            </a:r>
          </a:p>
        </p:txBody>
      </p:sp>
      <p:pic>
        <p:nvPicPr>
          <p:cNvPr id="121859" name="Picture 1">
            <a:extLst>
              <a:ext uri="{FF2B5EF4-FFF2-40B4-BE49-F238E27FC236}">
                <a16:creationId xmlns:a16="http://schemas.microsoft.com/office/drawing/2014/main" id="{4D63FFD0-5A8A-4D78-9147-3649FE91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676400"/>
            <a:ext cx="54403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AC43FE53-E6DD-4685-9922-7444BF8AF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589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 in Java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FDE461F4-16B3-46F4-BD43-800014F0C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419475" cy="4530725"/>
          </a:xfrm>
        </p:spPr>
        <p:txBody>
          <a:bodyPr/>
          <a:lstStyle/>
          <a:p>
            <a:r>
              <a:rPr lang="en-US" altLang="en-US" dirty="0"/>
              <a:t>Three types of sockets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Connection-oriented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TCP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Connectionless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UDP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 err="1">
                <a:latin typeface="Courier New" panose="02070309020205020404" pitchFamily="49" charset="0"/>
              </a:rPr>
              <a:t>MulticastSocket</a:t>
            </a:r>
            <a:r>
              <a:rPr lang="en-US" altLang="en-US" dirty="0"/>
              <a:t> class– data can be sent to multiple recipients</a:t>
            </a:r>
          </a:p>
          <a:p>
            <a:r>
              <a:rPr lang="en-US" altLang="en-US" dirty="0"/>
              <a:t>Consider this “Date” server in Java: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pic>
        <p:nvPicPr>
          <p:cNvPr id="123908" name="Picture 1">
            <a:extLst>
              <a:ext uri="{FF2B5EF4-FFF2-40B4-BE49-F238E27FC236}">
                <a16:creationId xmlns:a16="http://schemas.microsoft.com/office/drawing/2014/main" id="{EEE0770C-1450-4345-BEEA-A9C8ED78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1233488"/>
            <a:ext cx="4740275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:a16="http://schemas.microsoft.com/office/drawing/2014/main" id="{C7511513-CD31-4692-851D-D1DB58E82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1601"/>
            <a:ext cx="8077200" cy="608648"/>
          </a:xfrm>
        </p:spPr>
        <p:txBody>
          <a:bodyPr/>
          <a:lstStyle/>
          <a:p>
            <a:r>
              <a:rPr lang="en-US" altLang="en-US" dirty="0"/>
              <a:t>Sockets in Java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8969296-5702-413C-B856-961B30BD4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1123950"/>
            <a:ext cx="285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dirty="0">
                <a:latin typeface="+mn-lt"/>
              </a:rPr>
              <a:t>The equivalent Date client</a:t>
            </a:r>
          </a:p>
        </p:txBody>
      </p:sp>
      <p:pic>
        <p:nvPicPr>
          <p:cNvPr id="125956" name="Picture 3">
            <a:extLst>
              <a:ext uri="{FF2B5EF4-FFF2-40B4-BE49-F238E27FC236}">
                <a16:creationId xmlns:a16="http://schemas.microsoft.com/office/drawing/2014/main" id="{80564BD1-BFAE-4AE7-BD99-CC3DE4A8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620838"/>
            <a:ext cx="4954588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E01BCD28-A345-4D38-A597-097FF1FEF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3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CDEC6CAE-EDD4-4F10-873D-FB38F22E6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138238"/>
            <a:ext cx="7654925" cy="4867275"/>
          </a:xfrm>
        </p:spPr>
        <p:txBody>
          <a:bodyPr/>
          <a:lstStyle/>
          <a:p>
            <a:r>
              <a:rPr lang="en-US" altLang="en-US" dirty="0"/>
              <a:t>Remote procedure call (RPC) abstracts procedure calls between processes on networked systems</a:t>
            </a:r>
          </a:p>
          <a:p>
            <a:pPr lvl="1"/>
            <a:r>
              <a:rPr lang="en-US" altLang="en-US" dirty="0"/>
              <a:t>Again, uses ports for service differentiation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Stubs</a:t>
            </a:r>
            <a:r>
              <a:rPr lang="en-US" altLang="en-US" dirty="0"/>
              <a:t> – client-side proxy for the actual procedure on the server</a:t>
            </a:r>
          </a:p>
          <a:p>
            <a:r>
              <a:rPr lang="en-US" altLang="en-US" dirty="0"/>
              <a:t>The client-side stub locates the server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marshalls</a:t>
            </a:r>
            <a:r>
              <a:rPr lang="en-US" altLang="en-US" dirty="0"/>
              <a:t> the parameters</a:t>
            </a:r>
          </a:p>
          <a:p>
            <a:r>
              <a:rPr lang="en-US" altLang="en-US" dirty="0"/>
              <a:t>The server-side stub receives this message, unpacks the marshalled parameters, and performs the procedure on the server</a:t>
            </a:r>
          </a:p>
          <a:p>
            <a:r>
              <a:rPr lang="en-US" altLang="en-US" dirty="0"/>
              <a:t>On Windows, stub code compile from specification written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Microsoft Interface Definition Language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MIDL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F0918BC-EE47-4B64-B75C-97D41C08D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4057" y="196397"/>
            <a:ext cx="8077200" cy="576263"/>
          </a:xfrm>
        </p:spPr>
        <p:txBody>
          <a:bodyPr/>
          <a:lstStyle/>
          <a:p>
            <a:r>
              <a:rPr lang="en-US" altLang="en-US" dirty="0"/>
              <a:t>Memory Layout of a C Program</a:t>
            </a: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id="{E58EFC16-5ABF-4B34-B546-50AB9FB8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701800"/>
            <a:ext cx="7227888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3CFC0513-6498-44D9-8826-FE7B637CB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0275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 (Cont.)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2D773B3E-1F58-47D6-A600-27575633E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0275" y="1081723"/>
            <a:ext cx="7672388" cy="4675187"/>
          </a:xfrm>
        </p:spPr>
        <p:txBody>
          <a:bodyPr/>
          <a:lstStyle/>
          <a:p>
            <a:r>
              <a:rPr lang="en-US" altLang="en-US" dirty="0"/>
              <a:t>Data representation handled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Representation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XDL</a:t>
            </a:r>
            <a:r>
              <a:rPr lang="en-US" altLang="en-US" dirty="0"/>
              <a:t>) format to account for different architectures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Big-endian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little-endian</a:t>
            </a:r>
          </a:p>
          <a:p>
            <a:r>
              <a:rPr lang="en-US" altLang="en-US" dirty="0"/>
              <a:t>Remote communication has more failure scenarios than local</a:t>
            </a:r>
          </a:p>
          <a:p>
            <a:pPr lvl="1"/>
            <a:r>
              <a:rPr lang="en-US" altLang="en-US" dirty="0"/>
              <a:t>Messages can be delivered </a:t>
            </a:r>
            <a:r>
              <a:rPr lang="en-US" altLang="en-US" b="1" i="1" dirty="0"/>
              <a:t>exactly once </a:t>
            </a:r>
            <a:r>
              <a:rPr lang="en-US" altLang="en-US" dirty="0"/>
              <a:t>rather than </a:t>
            </a:r>
            <a:r>
              <a:rPr lang="en-US" altLang="en-US" b="1" i="1" dirty="0"/>
              <a:t>at most once</a:t>
            </a:r>
          </a:p>
          <a:p>
            <a:r>
              <a:rPr lang="en-US" altLang="en-US" dirty="0"/>
              <a:t>OS typically provides a rendezvous (or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matchmaker</a:t>
            </a:r>
            <a:r>
              <a:rPr lang="en-US" altLang="en-US" dirty="0"/>
              <a:t>) service to connect client and server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D538A429-F2A7-4F7C-87E2-EEC652982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Execution of RPC</a:t>
            </a:r>
          </a:p>
        </p:txBody>
      </p:sp>
      <p:pic>
        <p:nvPicPr>
          <p:cNvPr id="131075" name="Picture 1">
            <a:extLst>
              <a:ext uri="{FF2B5EF4-FFF2-40B4-BE49-F238E27FC236}">
                <a16:creationId xmlns:a16="http://schemas.microsoft.com/office/drawing/2014/main" id="{ECFE0A42-3507-487F-9D40-A6D4040A6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09638"/>
            <a:ext cx="4419600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1719306-4F82-48FE-911C-AE3ACD5990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3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unbounded-buffer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bounded-buffer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22538635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57EF3B1-9524-4F9F-8D41-66B70E161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2250"/>
            <a:ext cx="7626350" cy="576263"/>
          </a:xfrm>
        </p:spPr>
        <p:txBody>
          <a:bodyPr/>
          <a:lstStyle/>
          <a:p>
            <a:pPr eaLnBrk="1" hangingPunct="1"/>
            <a:r>
              <a:rPr lang="en-US" altLang="en-US"/>
              <a:t>Cooperating Processes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B798C0ED-ADE6-4E25-8FAE-2D195C2DFE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529513" cy="4530725"/>
          </a:xfrm>
        </p:spPr>
        <p:txBody>
          <a:bodyPr/>
          <a:lstStyle/>
          <a:p>
            <a:r>
              <a:rPr lang="en-US" altLang="en-US" b="1" i="1"/>
              <a:t>Independent</a:t>
            </a:r>
            <a:r>
              <a:rPr lang="en-US" altLang="en-US"/>
              <a:t> process cannot affect or be affected by the execution of another process</a:t>
            </a:r>
          </a:p>
          <a:p>
            <a:r>
              <a:rPr lang="en-US" altLang="en-US" b="1" i="1">
                <a:solidFill>
                  <a:srgbClr val="000000"/>
                </a:solidFill>
              </a:rPr>
              <a:t>Cooperating</a:t>
            </a:r>
            <a:r>
              <a:rPr lang="en-US" altLang="en-US"/>
              <a:t> process can affect or be affected by the execution of another process</a:t>
            </a:r>
          </a:p>
          <a:p>
            <a:r>
              <a:rPr lang="en-US" altLang="en-US"/>
              <a:t>Advantages of process cooperation</a:t>
            </a:r>
          </a:p>
          <a:p>
            <a:pPr lvl="1"/>
            <a:r>
              <a:rPr lang="en-US" altLang="en-US"/>
              <a:t>Information sharing </a:t>
            </a:r>
          </a:p>
          <a:p>
            <a:pPr lvl="1"/>
            <a:r>
              <a:rPr lang="en-US" altLang="en-US"/>
              <a:t>Computation speed-up</a:t>
            </a:r>
          </a:p>
          <a:p>
            <a:pPr lvl="1"/>
            <a:r>
              <a:rPr lang="en-US" altLang="en-US"/>
              <a:t>Modularity</a:t>
            </a:r>
          </a:p>
          <a:p>
            <a:pPr lvl="1"/>
            <a:r>
              <a:rPr lang="en-US" altLang="en-US"/>
              <a:t>Convenience</a:t>
            </a:r>
          </a:p>
        </p:txBody>
      </p:sp>
    </p:spTree>
    <p:extLst>
      <p:ext uri="{BB962C8B-B14F-4D97-AF65-F5344CB8AC3E}">
        <p14:creationId xmlns:p14="http://schemas.microsoft.com/office/powerpoint/2010/main" val="24933252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050925"/>
            <a:ext cx="7716838" cy="4984750"/>
          </a:xfrm>
        </p:spPr>
        <p:txBody>
          <a:bodyPr/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synchronous</a:t>
            </a:r>
          </a:p>
          <a:p>
            <a:pPr marL="1141413" lvl="2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1141413" lvl="2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asynchronous</a:t>
            </a:r>
          </a:p>
          <a:p>
            <a:pPr marL="1141413" lvl="2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1141413" lvl="2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1141413" lvl="2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45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890CFA9-9E5C-4419-8C0A-3AE15BC75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228600"/>
            <a:ext cx="625157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24CBB90-3DD4-48C6-830E-D5B680DA8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370763" cy="3254375"/>
          </a:xfrm>
        </p:spPr>
        <p:txBody>
          <a:bodyPr/>
          <a:lstStyle/>
          <a:p>
            <a:r>
              <a:rPr lang="en-US" altLang="en-US" dirty="0"/>
              <a:t>As a process executes, it changes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ate</a:t>
            </a:r>
          </a:p>
          <a:p>
            <a:pPr lvl="1"/>
            <a:r>
              <a:rPr lang="en-US" altLang="en-US" b="1" dirty="0"/>
              <a:t>New</a:t>
            </a:r>
            <a:r>
              <a:rPr lang="en-US" altLang="en-US" dirty="0"/>
              <a:t>:  The process is being created</a:t>
            </a:r>
          </a:p>
          <a:p>
            <a:pPr lvl="1"/>
            <a:r>
              <a:rPr lang="en-US" altLang="en-US" b="1" dirty="0"/>
              <a:t>Running</a:t>
            </a:r>
            <a:r>
              <a:rPr lang="en-US" altLang="en-US" dirty="0"/>
              <a:t>:  Instructions are being executed</a:t>
            </a:r>
          </a:p>
          <a:p>
            <a:pPr lvl="1"/>
            <a:r>
              <a:rPr lang="en-US" altLang="en-US" b="1" dirty="0"/>
              <a:t>Waiting</a:t>
            </a:r>
            <a:r>
              <a:rPr lang="en-US" altLang="en-US" dirty="0"/>
              <a:t>:  The process is waiting for some event to occur</a:t>
            </a:r>
          </a:p>
          <a:p>
            <a:pPr lvl="1"/>
            <a:r>
              <a:rPr lang="en-US" altLang="en-US" b="1" dirty="0"/>
              <a:t>Ready</a:t>
            </a:r>
            <a:r>
              <a:rPr lang="en-US" altLang="en-US" dirty="0"/>
              <a:t>:  The process is waiting to be assigned to a processor</a:t>
            </a:r>
          </a:p>
          <a:p>
            <a:pPr lvl="1"/>
            <a:r>
              <a:rPr lang="en-US" altLang="en-US" b="1" dirty="0"/>
              <a:t>Terminated</a:t>
            </a:r>
            <a:r>
              <a:rPr lang="en-US" altLang="en-US" dirty="0"/>
              <a:t>:  The process has finished execution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3351C7C-1AE3-4532-A2F7-C7EB33BCD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228600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/>
              <a:t>Diagram of Process State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C48543A4-67CA-450C-8237-41432A1A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2238375"/>
            <a:ext cx="55911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19088</TotalTime>
  <Words>3841</Words>
  <Application>Microsoft Office PowerPoint</Application>
  <PresentationFormat>On-screen Show (4:3)</PresentationFormat>
  <Paragraphs>478</Paragraphs>
  <Slides>75</Slides>
  <Notes>68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7" baseType="lpstr">
      <vt:lpstr>Arial</vt:lpstr>
      <vt:lpstr>Courier</vt:lpstr>
      <vt:lpstr>Courier New</vt:lpstr>
      <vt:lpstr>Helvetica</vt:lpstr>
      <vt:lpstr>Monaco</vt:lpstr>
      <vt:lpstr>Monotype Sorts</vt:lpstr>
      <vt:lpstr>Times New Roman</vt:lpstr>
      <vt:lpstr>Verdana</vt:lpstr>
      <vt:lpstr>Webdings</vt:lpstr>
      <vt:lpstr>Wingdings</vt:lpstr>
      <vt:lpstr>os-8</vt:lpstr>
      <vt:lpstr>Microsoft PowerPoint Presentation</vt:lpstr>
      <vt:lpstr>Chapter 3:  Processes</vt:lpstr>
      <vt:lpstr>Chapter 3:  Processes</vt:lpstr>
      <vt:lpstr>Objectives</vt:lpstr>
      <vt:lpstr>Process Concept</vt:lpstr>
      <vt:lpstr>Process Concept (Cont.)</vt:lpstr>
      <vt:lpstr>Process in Memory</vt:lpstr>
      <vt:lpstr>Memory Layout of a C Program</vt:lpstr>
      <vt:lpstr>Process State</vt:lpstr>
      <vt:lpstr>Diagram of Process State</vt:lpstr>
      <vt:lpstr>Process Control Block (PCB)</vt:lpstr>
      <vt:lpstr>Threads</vt:lpstr>
      <vt:lpstr>Process Representation in Linux</vt:lpstr>
      <vt:lpstr>Process Scheduling</vt:lpstr>
      <vt:lpstr>Ready and Wait Queues</vt:lpstr>
      <vt:lpstr>Representation of Process Scheduling</vt:lpstr>
      <vt:lpstr>CPU Switch From Process to Process</vt:lpstr>
      <vt:lpstr>Context Switch</vt:lpstr>
      <vt:lpstr>Multitasking in Mobile Systems</vt:lpstr>
      <vt:lpstr>Operations on Processes</vt:lpstr>
      <vt:lpstr>Process Creation</vt:lpstr>
      <vt:lpstr>Process Creation (Cont.)</vt:lpstr>
      <vt:lpstr>A Tree of Processes in Linux</vt:lpstr>
      <vt:lpstr>C Program Forking Separate Process</vt:lpstr>
      <vt:lpstr>Creating a Separate Process via Windows API</vt:lpstr>
      <vt:lpstr>Process Termination</vt:lpstr>
      <vt:lpstr>Process Termination</vt:lpstr>
      <vt:lpstr>Android Process Importance Hierarchy</vt:lpstr>
      <vt:lpstr>Multiprocess Architecture – Chrome Browser</vt:lpstr>
      <vt:lpstr>Interprocess Communication</vt:lpstr>
      <vt:lpstr>Communications Models </vt:lpstr>
      <vt:lpstr>Producer-Consumer Problem</vt:lpstr>
      <vt:lpstr>Shared Memory Solution</vt:lpstr>
      <vt:lpstr>Bounded-Buffer – Shared-Memory Solution</vt:lpstr>
      <vt:lpstr>Bounded-Buffer (Cont.)</vt:lpstr>
      <vt:lpstr>Producer Process – Shared Memory</vt:lpstr>
      <vt:lpstr>Consumer Process – Shared Memory</vt:lpstr>
      <vt:lpstr>What about Filling all the Buffers?</vt:lpstr>
      <vt:lpstr>Producer </vt:lpstr>
      <vt:lpstr>Consumer</vt:lpstr>
      <vt:lpstr>Race Condition</vt:lpstr>
      <vt:lpstr>Race Condition (Cont.)</vt:lpstr>
      <vt:lpstr>IPC – Message Passing</vt:lpstr>
      <vt:lpstr>Message Passing (Cont.)</vt:lpstr>
      <vt:lpstr>Implementation of Communication Link</vt:lpstr>
      <vt:lpstr>Direct Communication</vt:lpstr>
      <vt:lpstr>Indirect Communication</vt:lpstr>
      <vt:lpstr>Indirect Communication (Cont.)</vt:lpstr>
      <vt:lpstr>Indirect Communication (Cont.)</vt:lpstr>
      <vt:lpstr>Synchronization</vt:lpstr>
      <vt:lpstr>Producer-Consumer: Message Passing</vt:lpstr>
      <vt:lpstr>Buffering</vt:lpstr>
      <vt:lpstr>Examples of IPC Systems - POSIX</vt:lpstr>
      <vt:lpstr>IPC POSIX Producer</vt:lpstr>
      <vt:lpstr>IPC POSIX Consumer</vt:lpstr>
      <vt:lpstr>Examples of IPC Systems - Mach</vt:lpstr>
      <vt:lpstr>Mach Messages</vt:lpstr>
      <vt:lpstr>Mach Message Passing - Client</vt:lpstr>
      <vt:lpstr>Mach Message Passing - Server</vt:lpstr>
      <vt:lpstr>Examples of IPC Systems – Windows</vt:lpstr>
      <vt:lpstr>Local Procedure Calls in Windows</vt:lpstr>
      <vt:lpstr>Pipes</vt:lpstr>
      <vt:lpstr>Ordinary Pipes</vt:lpstr>
      <vt:lpstr>Named Pipes</vt:lpstr>
      <vt:lpstr>Communications in Client-Server Systems</vt:lpstr>
      <vt:lpstr>Sockets</vt:lpstr>
      <vt:lpstr>Socket Communication</vt:lpstr>
      <vt:lpstr>Sockets in Java</vt:lpstr>
      <vt:lpstr>Sockets in Java</vt:lpstr>
      <vt:lpstr>Remote Procedure Calls</vt:lpstr>
      <vt:lpstr>Remote Procedure Calls (Cont.)</vt:lpstr>
      <vt:lpstr>Execution of RPC</vt:lpstr>
      <vt:lpstr>End of Chapter 3</vt:lpstr>
      <vt:lpstr>Producer-Consumer Problem</vt:lpstr>
      <vt:lpstr>Cooperating Processes</vt:lpstr>
      <vt:lpstr>Synchronization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354</cp:revision>
  <cp:lastPrinted>2013-10-02T18:16:40Z</cp:lastPrinted>
  <dcterms:created xsi:type="dcterms:W3CDTF">2011-01-13T23:43:38Z</dcterms:created>
  <dcterms:modified xsi:type="dcterms:W3CDTF">2021-02-17T18:02:11Z</dcterms:modified>
</cp:coreProperties>
</file>